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03759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3.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1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26.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 Id="rId7" Target="../media/image29.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0.png" Type="http://schemas.openxmlformats.org/officeDocument/2006/relationships/image"/><Relationship Id="rId4"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2000" b="2000"/>
          <a:stretch>
            <a:fillRect/>
          </a:stretch>
        </p:blipFill>
        <p:spPr>
          <a:xfrm>
            <a:off x="0" y="0"/>
            <a:ext cx="10388600" cy="5854700"/>
          </a:xfrm>
          <a:prstGeom prst="rect">
            <a:avLst/>
          </a:prstGeom>
        </p:spPr>
      </p:pic>
      <p:sp>
        <p:nvSpPr>
          <p:cNvPr name="AutoShape 6" id="6"/>
          <p:cNvSpPr/>
          <p:nvPr/>
        </p:nvSpPr>
        <p:spPr>
          <a:xfrm>
            <a:off x="3619500" y="749300"/>
            <a:ext cx="3111500" cy="0"/>
          </a:xfrm>
          <a:prstGeom prst="rect">
            <a:avLst/>
          </a:prstGeom>
          <a:solidFill>
            <a:srgbClr val="000000"/>
          </a:solidFill>
        </p:spPr>
      </p:sp>
      <p:sp>
        <p:nvSpPr>
          <p:cNvPr name="TextBox 7" id="7"/>
          <p:cNvSpPr txBox="true"/>
          <p:nvPr/>
        </p:nvSpPr>
        <p:spPr>
          <a:xfrm>
            <a:off x="1003300" y="1041400"/>
            <a:ext cx="5816600" cy="13716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3200" b="true">
                <a:solidFill>
                  <a:srgbClr val="3838CE"/>
                </a:solidFill>
                <a:latin typeface="Poppins"/>
              </a:rPr>
              <a:t>Connecting Battery Technologies for Electric Vehicles</a:t>
            </a:r>
            <a:endParaRPr lang="en-US" sz="1100"/>
          </a:p>
        </p:txBody>
      </p:sp>
      <p:sp>
        <p:nvSpPr>
          <p:cNvPr name="TextBox 8" id="8"/>
          <p:cNvSpPr txBox="true"/>
          <p:nvPr/>
        </p:nvSpPr>
        <p:spPr>
          <a:xfrm>
            <a:off x="1003300" y="3568700"/>
            <a:ext cx="5816600" cy="304800"/>
          </a:xfrm>
          <a:prstGeom prst="rect">
            <a:avLst/>
          </a:prstGeom>
          <a:solidFill>
            <a:srgbClr val="000000">
              <a:alpha val="0"/>
            </a:srgbClr>
          </a:solidFill>
        </p:spPr>
        <p:txBody>
          <a:bodyPr anchor="ctr" rtlCol="false" rIns="0" lIns="0" tIns="0" bIns="0"/>
          <a:lstStyle/>
          <a:p>
            <a:pPr algn="l" indent="0">
              <a:lnSpc>
                <a:spcPct val="110000"/>
              </a:lnSpc>
              <a:defRPr/>
            </a:pPr>
            <a:r>
              <a:rPr lang="en"/>
              <a:t/>
            </a:r>
            <a:r>
              <a:rPr lang="en-US" sz="2000" b="false">
                <a:solidFill>
                  <a:srgbClr val="3838CE"/>
                </a:solidFill>
                <a:latin typeface="Poppins"/>
              </a:rPr>
              <a:t>Presenter: Your Name</a:t>
            </a:r>
            <a:endParaRPr lang="en-US" sz="1100"/>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2000" b="2000"/>
          <a:stretch>
            <a:fillRect/>
          </a:stretch>
        </p:blipFill>
        <p:spPr>
          <a:xfrm>
            <a:off x="0" y="0"/>
            <a:ext cx="10388600" cy="5854700"/>
          </a:xfrm>
          <a:prstGeom prst="rect">
            <a:avLst/>
          </a:prstGeom>
        </p:spPr>
      </p:pic>
      <p:sp>
        <p:nvSpPr>
          <p:cNvPr name="TextBox 6" id="6"/>
          <p:cNvSpPr txBox="true"/>
          <p:nvPr/>
        </p:nvSpPr>
        <p:spPr>
          <a:xfrm>
            <a:off x="1638300" y="2641600"/>
            <a:ext cx="7086600" cy="7874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false">
                <a:solidFill>
                  <a:srgbClr val="FFFFFF"/>
                </a:solidFill>
                <a:latin typeface="苹方-简"/>
              </a:rPr>
              <a:t>Overview of Battery Technologies in Electric Vehicles</a:t>
            </a:r>
            <a:endParaRPr lang="en-US" sz="1100"/>
          </a:p>
        </p:txBody>
      </p:sp>
      <p:sp>
        <p:nvSpPr>
          <p:cNvPr name="TextBox 7" id="7"/>
          <p:cNvSpPr txBox="true"/>
          <p:nvPr/>
        </p:nvSpPr>
        <p:spPr>
          <a:xfrm>
            <a:off x="1638300" y="1739900"/>
            <a:ext cx="7086600" cy="3937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true">
                <a:solidFill>
                  <a:srgbClr val="FFFFFF"/>
                </a:solidFill>
                <a:latin typeface="苹方-简"/>
              </a:rPr>
              <a:t>Section 1</a:t>
            </a:r>
            <a:endParaRPr lang="en-US" sz="1100"/>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5000" b="5000"/>
          <a:stretch>
            <a:fillRect/>
          </a:stretch>
        </p:blipFill>
        <p:spPr>
          <a:xfrm rot="-180000">
            <a:off x="546100" y="1257300"/>
            <a:ext cx="3416300" cy="3416300"/>
          </a:xfrm>
          <a:prstGeom prst="rect">
            <a:avLst/>
          </a:prstGeom>
        </p:spPr>
      </p:pic>
      <p:sp>
        <p:nvSpPr>
          <p:cNvPr name="AutoShape 6" id="6"/>
          <p:cNvSpPr/>
          <p:nvPr/>
        </p:nvSpPr>
        <p:spPr>
          <a:xfrm>
            <a:off x="5384800" y="2628900"/>
            <a:ext cx="635000" cy="25400"/>
          </a:xfrm>
          <a:prstGeom prst="rect">
            <a:avLst/>
          </a:prstGeom>
          <a:solidFill>
            <a:srgbClr val="3838CE"/>
          </a:solidFill>
        </p:spPr>
      </p:sp>
      <p:sp>
        <p:nvSpPr>
          <p:cNvPr name="TextBox 7" id="7"/>
          <p:cNvSpPr txBox="true"/>
          <p:nvPr/>
        </p:nvSpPr>
        <p:spPr>
          <a:xfrm>
            <a:off x="5384800" y="1231900"/>
            <a:ext cx="3810000" cy="12954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2800" b="true">
                <a:solidFill>
                  <a:srgbClr val="3838CE"/>
                </a:solidFill>
                <a:latin typeface="苹方-简"/>
              </a:rPr>
              <a:t>Importance of Vehicle Electrification</a:t>
            </a:r>
            <a:endParaRPr lang="en-US" sz="1100"/>
          </a:p>
        </p:txBody>
      </p:sp>
      <p:sp>
        <p:nvSpPr>
          <p:cNvPr name="TextBox 8" id="8"/>
          <p:cNvSpPr txBox="true"/>
          <p:nvPr/>
        </p:nvSpPr>
        <p:spPr>
          <a:xfrm>
            <a:off x="5384800" y="2781300"/>
            <a:ext cx="3810000" cy="3048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Environmental Sustainability</a:t>
            </a:r>
            <a:endParaRPr lang="en-US" sz="1100"/>
          </a:p>
        </p:txBody>
      </p:sp>
      <p:sp>
        <p:nvSpPr>
          <p:cNvPr name="TextBox 9" id="9"/>
          <p:cNvSpPr txBox="true"/>
          <p:nvPr/>
        </p:nvSpPr>
        <p:spPr>
          <a:xfrm>
            <a:off x="5384800" y="3162300"/>
            <a:ext cx="3810000" cy="12573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Vehicle electrification significantly reduces greenhouse gas emissions, contributing to cleaner air and lower urban pollution levels, especially when powered by renewable energy sources, thus supporting global climate change mitigation efforts.</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sp>
        <p:nvSpPr>
          <p:cNvPr name="AutoShape 5" id="5"/>
          <p:cNvSpPr/>
          <p:nvPr/>
        </p:nvSpPr>
        <p:spPr>
          <a:xfrm>
            <a:off x="0" y="0"/>
            <a:ext cx="10388600" cy="5854700"/>
          </a:xfrm>
          <a:prstGeom prst="rect">
            <a:avLst/>
          </a:prstGeom>
          <a:solidFill>
            <a:srgbClr val="FFFFFF">
              <a:alpha val="0"/>
            </a:srgbClr>
          </a:solidFill>
        </p:spPr>
      </p:sp>
      <p:sp>
        <p:nvSpPr>
          <p:cNvPr name="AutoShape 6" id="6"/>
          <p:cNvSpPr/>
          <p:nvPr/>
        </p:nvSpPr>
        <p:spPr>
          <a:xfrm>
            <a:off x="368300" y="5156200"/>
            <a:ext cx="2997200" cy="0"/>
          </a:xfrm>
          <a:prstGeom prst="rect">
            <a:avLst/>
          </a:prstGeom>
          <a:solidFill>
            <a:srgbClr val="000000"/>
          </a:solidFill>
        </p:spPr>
      </p:sp>
      <p:pic>
        <p:nvPicPr>
          <p:cNvPr name="Picture 7" id="7"/>
          <p:cNvPicPr>
            <a:picLocks noChangeAspect="true"/>
          </p:cNvPicPr>
          <p:nvPr/>
        </p:nvPicPr>
        <p:blipFill>
          <a:blip r:embed="rId4"/>
          <a:srcRect l="2000" r="2000"/>
          <a:stretch>
            <a:fillRect/>
          </a:stretch>
        </p:blipFill>
        <p:spPr>
          <a:xfrm>
            <a:off x="368300" y="1168400"/>
            <a:ext cx="2997200" cy="1676400"/>
          </a:xfrm>
          <a:prstGeom prst="rect">
            <a:avLst/>
          </a:prstGeom>
        </p:spPr>
      </p:pic>
      <p:sp>
        <p:nvSpPr>
          <p:cNvPr name="TextBox 8" id="8"/>
          <p:cNvSpPr txBox="true"/>
          <p:nvPr/>
        </p:nvSpPr>
        <p:spPr>
          <a:xfrm>
            <a:off x="368300" y="342900"/>
            <a:ext cx="9499600" cy="4318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2800" b="true">
                <a:solidFill>
                  <a:srgbClr val="3838CE"/>
                </a:solidFill>
                <a:latin typeface="苹方-简"/>
              </a:rPr>
              <a:t>Types of Battery Technologies</a:t>
            </a:r>
            <a:endParaRPr lang="en-US" sz="1100"/>
          </a:p>
        </p:txBody>
      </p:sp>
      <p:sp>
        <p:nvSpPr>
          <p:cNvPr name="TextBox 9" id="9"/>
          <p:cNvSpPr txBox="true"/>
          <p:nvPr/>
        </p:nvSpPr>
        <p:spPr>
          <a:xfrm>
            <a:off x="457200" y="2997200"/>
            <a:ext cx="2717800" cy="5080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Conventional Battery Overview</a:t>
            </a:r>
            <a:endParaRPr lang="en-US" sz="1100"/>
          </a:p>
        </p:txBody>
      </p:sp>
      <p:sp>
        <p:nvSpPr>
          <p:cNvPr name="TextBox 10" id="10"/>
          <p:cNvSpPr txBox="true"/>
          <p:nvPr/>
        </p:nvSpPr>
        <p:spPr>
          <a:xfrm>
            <a:off x="457200" y="3924300"/>
            <a:ext cx="2717800" cy="14605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Lead-acid and nickel-based batteries serve as foundational technologies, offering reliability and cost-effectiveness, yet face limitations in energy density and weight for modern electric vehicle applications.</a:t>
            </a:r>
            <a:endParaRPr lang="en-US" sz="1100"/>
          </a:p>
        </p:txBody>
      </p:sp>
      <p:pic>
        <p:nvPicPr>
          <p:cNvPr name="Picture 11" id="11"/>
          <p:cNvPicPr>
            <a:picLocks noChangeAspect="true"/>
          </p:cNvPicPr>
          <p:nvPr/>
        </p:nvPicPr>
        <p:blipFill>
          <a:blip r:embed="rId5"/>
          <a:srcRect t="1000" b="1000"/>
          <a:stretch>
            <a:fillRect/>
          </a:stretch>
        </p:blipFill>
        <p:spPr>
          <a:xfrm>
            <a:off x="3759200" y="1168400"/>
            <a:ext cx="2997200" cy="1676400"/>
          </a:xfrm>
          <a:prstGeom prst="rect">
            <a:avLst/>
          </a:prstGeom>
        </p:spPr>
      </p:pic>
      <p:pic>
        <p:nvPicPr>
          <p:cNvPr name="Picture 12" id="12"/>
          <p:cNvPicPr>
            <a:picLocks noChangeAspect="true"/>
          </p:cNvPicPr>
          <p:nvPr/>
        </p:nvPicPr>
        <p:blipFill>
          <a:blip r:embed="rId6"/>
          <a:srcRect t="3000" b="3000"/>
          <a:stretch>
            <a:fillRect/>
          </a:stretch>
        </p:blipFill>
        <p:spPr>
          <a:xfrm>
            <a:off x="7099300" y="1168400"/>
            <a:ext cx="2997200" cy="1676400"/>
          </a:xfrm>
          <a:prstGeom prst="rect">
            <a:avLst/>
          </a:prstGeom>
        </p:spPr>
      </p:pic>
      <p:sp>
        <p:nvSpPr>
          <p:cNvPr name="AutoShape 13" id="13"/>
          <p:cNvSpPr/>
          <p:nvPr/>
        </p:nvSpPr>
        <p:spPr>
          <a:xfrm>
            <a:off x="3759200" y="5156200"/>
            <a:ext cx="2997200" cy="0"/>
          </a:xfrm>
          <a:prstGeom prst="rect">
            <a:avLst/>
          </a:prstGeom>
          <a:solidFill>
            <a:srgbClr val="000000"/>
          </a:solidFill>
        </p:spPr>
      </p:sp>
      <p:sp>
        <p:nvSpPr>
          <p:cNvPr name="TextBox 14" id="14"/>
          <p:cNvSpPr txBox="true"/>
          <p:nvPr/>
        </p:nvSpPr>
        <p:spPr>
          <a:xfrm>
            <a:off x="3835400" y="3009900"/>
            <a:ext cx="2717800" cy="5080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Lithium-Ion Advancements</a:t>
            </a:r>
            <a:endParaRPr lang="en-US" sz="1100"/>
          </a:p>
        </p:txBody>
      </p:sp>
      <p:sp>
        <p:nvSpPr>
          <p:cNvPr name="TextBox 15" id="15"/>
          <p:cNvSpPr txBox="true"/>
          <p:nvPr/>
        </p:nvSpPr>
        <p:spPr>
          <a:xfrm>
            <a:off x="3835400" y="3937000"/>
            <a:ext cx="2717800" cy="16637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Lithium-ion batteries dominate the current market due to their high energy density and versatility, with ongoing research into improved materials enhancing performance and sustainability in electric vehicles.</a:t>
            </a:r>
            <a:endParaRPr lang="en-US" sz="1100"/>
          </a:p>
        </p:txBody>
      </p:sp>
      <p:sp>
        <p:nvSpPr>
          <p:cNvPr name="AutoShape 16" id="16"/>
          <p:cNvSpPr/>
          <p:nvPr/>
        </p:nvSpPr>
        <p:spPr>
          <a:xfrm>
            <a:off x="7124700" y="5156200"/>
            <a:ext cx="2997200" cy="0"/>
          </a:xfrm>
          <a:prstGeom prst="rect">
            <a:avLst/>
          </a:prstGeom>
          <a:solidFill>
            <a:srgbClr val="000000"/>
          </a:solidFill>
        </p:spPr>
      </p:sp>
      <p:sp>
        <p:nvSpPr>
          <p:cNvPr name="TextBox 17" id="17"/>
          <p:cNvSpPr txBox="true"/>
          <p:nvPr/>
        </p:nvSpPr>
        <p:spPr>
          <a:xfrm>
            <a:off x="7200900" y="3009900"/>
            <a:ext cx="2717800" cy="3048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Future Innovations</a:t>
            </a:r>
            <a:endParaRPr lang="en-US" sz="1100"/>
          </a:p>
        </p:txBody>
      </p:sp>
      <p:sp>
        <p:nvSpPr>
          <p:cNvPr name="TextBox 18" id="18"/>
          <p:cNvSpPr txBox="true"/>
          <p:nvPr/>
        </p:nvSpPr>
        <p:spPr>
          <a:xfrm>
            <a:off x="7200900" y="3937000"/>
            <a:ext cx="2717800" cy="16637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Emerging technologies like all-solid-state and silicon-based batteries promise to revolutionize energy storage, addressing safety concerns and increasing energy capacity, thus supporting the future of electric mobility.</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l="1000" r="1000"/>
          <a:stretch>
            <a:fillRect/>
          </a:stretch>
        </p:blipFill>
        <p:spPr>
          <a:xfrm>
            <a:off x="4356100" y="2616200"/>
            <a:ext cx="1778000" cy="3175000"/>
          </a:xfrm>
          <a:prstGeom prst="rect">
            <a:avLst/>
          </a:prstGeom>
        </p:spPr>
      </p:pic>
      <p:sp>
        <p:nvSpPr>
          <p:cNvPr name="TextBox 6" id="6"/>
          <p:cNvSpPr txBox="true"/>
          <p:nvPr/>
        </p:nvSpPr>
        <p:spPr>
          <a:xfrm>
            <a:off x="723900" y="3175000"/>
            <a:ext cx="2959100" cy="1524000"/>
          </a:xfrm>
          <a:prstGeom prst="rect">
            <a:avLst/>
          </a:prstGeom>
          <a:solidFill>
            <a:srgbClr val="000000">
              <a:alpha val="0"/>
            </a:srgbClr>
          </a:solidFill>
        </p:spPr>
        <p:txBody>
          <a:bodyPr anchor="ctr" rtlCol="false" rIns="0" lIns="0" tIns="0" bIns="0"/>
          <a:lstStyle/>
          <a:p>
            <a:pPr algn="ctr" indent="0">
              <a:lnSpc>
                <a:spcPct val="218181"/>
              </a:lnSpc>
              <a:defRPr/>
            </a:pPr>
            <a:r>
              <a:rPr lang="en"/>
              <a:t/>
            </a:r>
            <a:r>
              <a:rPr lang="en-US" sz="1100" b="false">
                <a:solidFill>
                  <a:srgbClr val="000000"/>
                </a:solidFill>
                <a:latin typeface="&quot;KG Primary Penmanship&quot;"/>
              </a:rPr>
              <a:t>The choice of anode material, such as graphite or silicon, directly impacts battery performance metrics like energy density and cycling stability, influencing overall efficiency in electric vehicles.</a:t>
            </a:r>
            <a:endParaRPr lang="en-US" sz="1100"/>
          </a:p>
        </p:txBody>
      </p:sp>
      <p:sp>
        <p:nvSpPr>
          <p:cNvPr name="TextBox 7" id="7"/>
          <p:cNvSpPr txBox="true"/>
          <p:nvPr/>
        </p:nvSpPr>
        <p:spPr>
          <a:xfrm>
            <a:off x="2781300" y="1536700"/>
            <a:ext cx="4546600" cy="914400"/>
          </a:xfrm>
          <a:prstGeom prst="rect">
            <a:avLst/>
          </a:prstGeom>
          <a:solidFill>
            <a:srgbClr val="000000">
              <a:alpha val="0"/>
            </a:srgbClr>
          </a:solidFill>
        </p:spPr>
        <p:txBody>
          <a:bodyPr anchor="ctr" rtlCol="false" rIns="0" lIns="0" tIns="0" bIns="0"/>
          <a:lstStyle/>
          <a:p>
            <a:pPr algn="ctr" indent="0">
              <a:lnSpc>
                <a:spcPct val="218181"/>
              </a:lnSpc>
              <a:defRPr/>
            </a:pPr>
            <a:r>
              <a:rPr lang="en"/>
              <a:t/>
            </a:r>
            <a:r>
              <a:rPr lang="en-US" sz="1100" b="false">
                <a:solidFill>
                  <a:srgbClr val="000000"/>
                </a:solidFill>
                <a:latin typeface="Arial"/>
              </a:rPr>
              <a:t>Cathodes, including lithium transition metal oxides and lithium iron phosphate, are crucial for determining voltage and energy capacity, affecting the operational range and safety of battery systems.</a:t>
            </a:r>
            <a:endParaRPr lang="en-US" sz="1100"/>
          </a:p>
        </p:txBody>
      </p:sp>
      <p:sp>
        <p:nvSpPr>
          <p:cNvPr name="TextBox 8" id="8"/>
          <p:cNvSpPr txBox="true"/>
          <p:nvPr/>
        </p:nvSpPr>
        <p:spPr>
          <a:xfrm>
            <a:off x="368300" y="2616200"/>
            <a:ext cx="3670300" cy="3048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true">
                <a:solidFill>
                  <a:srgbClr val="000000">
                    <a:alpha val="87843"/>
                  </a:srgbClr>
                </a:solidFill>
                <a:latin typeface="苹方-简"/>
              </a:rPr>
              <a:t>Anode Material Selection</a:t>
            </a:r>
            <a:endParaRPr lang="en-US" sz="1100"/>
          </a:p>
        </p:txBody>
      </p:sp>
      <p:sp>
        <p:nvSpPr>
          <p:cNvPr name="TextBox 9" id="9"/>
          <p:cNvSpPr txBox="true"/>
          <p:nvPr/>
        </p:nvSpPr>
        <p:spPr>
          <a:xfrm>
            <a:off x="6731000" y="3175000"/>
            <a:ext cx="2959100" cy="1524000"/>
          </a:xfrm>
          <a:prstGeom prst="rect">
            <a:avLst/>
          </a:prstGeom>
          <a:solidFill>
            <a:srgbClr val="000000">
              <a:alpha val="0"/>
            </a:srgbClr>
          </a:solidFill>
        </p:spPr>
        <p:txBody>
          <a:bodyPr anchor="ctr" rtlCol="false" rIns="0" lIns="0" tIns="0" bIns="0"/>
          <a:lstStyle/>
          <a:p>
            <a:pPr algn="ctr" indent="0">
              <a:lnSpc>
                <a:spcPct val="218181"/>
              </a:lnSpc>
              <a:defRPr/>
            </a:pPr>
            <a:r>
              <a:rPr lang="en"/>
              <a:t/>
            </a:r>
            <a:r>
              <a:rPr lang="en-US" sz="1100" b="false">
                <a:solidFill>
                  <a:srgbClr val="000000"/>
                </a:solidFill>
                <a:latin typeface="&quot;KG Primary Penmanship&quot;"/>
              </a:rPr>
              <a:t>The electrolyte's composition, whether liquid, polymer, or solid-state, is vital for ion transport and overall battery safety, with advancements aimed at improving efficiency and reducing flammability risks.</a:t>
            </a:r>
            <a:endParaRPr lang="en-US" sz="1100"/>
          </a:p>
        </p:txBody>
      </p:sp>
      <p:sp>
        <p:nvSpPr>
          <p:cNvPr name="TextBox 10" id="10"/>
          <p:cNvSpPr txBox="true"/>
          <p:nvPr/>
        </p:nvSpPr>
        <p:spPr>
          <a:xfrm>
            <a:off x="6362700" y="2616200"/>
            <a:ext cx="3670300" cy="3048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true">
                <a:solidFill>
                  <a:srgbClr val="000000">
                    <a:alpha val="87843"/>
                  </a:srgbClr>
                </a:solidFill>
                <a:latin typeface="苹方-简"/>
              </a:rPr>
              <a:t>Electrolyte Role</a:t>
            </a:r>
            <a:endParaRPr lang="en-US" sz="1100"/>
          </a:p>
        </p:txBody>
      </p:sp>
      <p:sp>
        <p:nvSpPr>
          <p:cNvPr name="TextBox 11" id="11"/>
          <p:cNvSpPr txBox="true"/>
          <p:nvPr/>
        </p:nvSpPr>
        <p:spPr>
          <a:xfrm>
            <a:off x="1968500" y="1181100"/>
            <a:ext cx="6197600" cy="3048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true">
                <a:solidFill>
                  <a:srgbClr val="000000">
                    <a:alpha val="87843"/>
                  </a:srgbClr>
                </a:solidFill>
                <a:latin typeface="苹方-简"/>
              </a:rPr>
              <a:t>Cathode Functionality</a:t>
            </a:r>
            <a:endParaRPr lang="en-US" sz="1100"/>
          </a:p>
        </p:txBody>
      </p:sp>
      <p:sp>
        <p:nvSpPr>
          <p:cNvPr name="TextBox 12" id="12"/>
          <p:cNvSpPr txBox="true"/>
          <p:nvPr/>
        </p:nvSpPr>
        <p:spPr>
          <a:xfrm>
            <a:off x="2501900" y="190500"/>
            <a:ext cx="5346700" cy="3683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2400" b="true">
                <a:solidFill>
                  <a:srgbClr val="3838CE"/>
                </a:solidFill>
                <a:latin typeface="苹方-简"/>
              </a:rPr>
              <a:t>Key Components of Batteries</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l="1000" r="1000"/>
          <a:stretch>
            <a:fillRect/>
          </a:stretch>
        </p:blipFill>
        <p:spPr>
          <a:xfrm rot="0" flipV="true">
            <a:off x="8877300" y="304800"/>
            <a:ext cx="1193800" cy="1663700"/>
          </a:xfrm>
          <a:prstGeom prst="rect">
            <a:avLst/>
          </a:prstGeom>
        </p:spPr>
      </p:pic>
      <p:sp>
        <p:nvSpPr>
          <p:cNvPr name="TextBox 6" id="6"/>
          <p:cNvSpPr txBox="true"/>
          <p:nvPr/>
        </p:nvSpPr>
        <p:spPr>
          <a:xfrm>
            <a:off x="927100" y="342900"/>
            <a:ext cx="7785100" cy="533400"/>
          </a:xfrm>
          <a:prstGeom prst="rect">
            <a:avLst/>
          </a:prstGeom>
          <a:solidFill>
            <a:srgbClr val="000000">
              <a:alpha val="0"/>
            </a:srgbClr>
          </a:solidFill>
        </p:spPr>
        <p:txBody>
          <a:bodyPr anchor="ctr" rtlCol="false" rIns="0" lIns="0" tIns="0" bIns="0"/>
          <a:lstStyle/>
          <a:p>
            <a:pPr algn="ctr" indent="0">
              <a:lnSpc>
                <a:spcPct val="148148"/>
              </a:lnSpc>
              <a:defRPr/>
            </a:pPr>
            <a:r>
              <a:rPr lang="en"/>
              <a:t/>
            </a:r>
            <a:r>
              <a:rPr lang="en-US" sz="2700" b="true">
                <a:solidFill>
                  <a:srgbClr val="3838CE"/>
                </a:solidFill>
                <a:latin typeface="苹方-简"/>
              </a:rPr>
              <a:t>Role of Battery Management Systems</a:t>
            </a:r>
            <a:endParaRPr lang="en-US" sz="1100"/>
          </a:p>
        </p:txBody>
      </p:sp>
      <p:pic>
        <p:nvPicPr>
          <p:cNvPr name="Picture 7" id="7"/>
          <p:cNvPicPr>
            <a:picLocks noChangeAspect="true"/>
          </p:cNvPicPr>
          <p:nvPr/>
        </p:nvPicPr>
        <p:blipFill>
          <a:blip r:embed="rId5"/>
          <a:srcRect t="5000" b="5000"/>
          <a:stretch>
            <a:fillRect/>
          </a:stretch>
        </p:blipFill>
        <p:spPr>
          <a:xfrm rot="5400000">
            <a:off x="584200" y="2159000"/>
            <a:ext cx="3467100" cy="2781300"/>
          </a:xfrm>
          <a:prstGeom prst="rect">
            <a:avLst/>
          </a:prstGeom>
        </p:spPr>
      </p:pic>
      <p:pic>
        <p:nvPicPr>
          <p:cNvPr name="Picture 8" id="8"/>
          <p:cNvPicPr>
            <a:picLocks noChangeAspect="true"/>
          </p:cNvPicPr>
          <p:nvPr/>
        </p:nvPicPr>
        <p:blipFill>
          <a:blip r:embed="rId6"/>
          <a:srcRect t="5000" b="5000"/>
          <a:stretch>
            <a:fillRect/>
          </a:stretch>
        </p:blipFill>
        <p:spPr>
          <a:xfrm rot="5400000">
            <a:off x="3721100" y="1600200"/>
            <a:ext cx="3467100" cy="2781300"/>
          </a:xfrm>
          <a:prstGeom prst="rect">
            <a:avLst/>
          </a:prstGeom>
        </p:spPr>
      </p:pic>
      <p:pic>
        <p:nvPicPr>
          <p:cNvPr name="Picture 9" id="9"/>
          <p:cNvPicPr>
            <a:picLocks noChangeAspect="true"/>
          </p:cNvPicPr>
          <p:nvPr/>
        </p:nvPicPr>
        <p:blipFill>
          <a:blip r:embed="rId5"/>
          <a:srcRect t="5000" b="5000"/>
          <a:stretch>
            <a:fillRect/>
          </a:stretch>
        </p:blipFill>
        <p:spPr>
          <a:xfrm rot="5400000">
            <a:off x="6845300" y="2095500"/>
            <a:ext cx="3467100" cy="2781300"/>
          </a:xfrm>
          <a:prstGeom prst="rect">
            <a:avLst/>
          </a:prstGeom>
        </p:spPr>
      </p:pic>
      <p:sp>
        <p:nvSpPr>
          <p:cNvPr name="TextBox 10" id="10"/>
          <p:cNvSpPr txBox="true"/>
          <p:nvPr/>
        </p:nvSpPr>
        <p:spPr>
          <a:xfrm>
            <a:off x="673100" y="3378200"/>
            <a:ext cx="2578100" cy="18288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000000"/>
                </a:solidFill>
                <a:latin typeface="&quot;KG Primary Penmanship&quot;"/>
              </a:rPr>
              <a:t>The BMS employs advanced sensors to track battery parameters, ensuring early detection of anomalies that could compromise safety and performance.</a:t>
            </a:r>
            <a:endParaRPr lang="en-US" sz="1100"/>
          </a:p>
        </p:txBody>
      </p:sp>
      <p:pic>
        <p:nvPicPr>
          <p:cNvPr name="Picture 11" id="11"/>
          <p:cNvPicPr>
            <a:picLocks noChangeAspect="true"/>
          </p:cNvPicPr>
          <p:nvPr/>
        </p:nvPicPr>
        <p:blipFill>
          <a:blip r:embed="rId7"/>
          <a:srcRect l="0" r="0"/>
          <a:stretch>
            <a:fillRect/>
          </a:stretch>
        </p:blipFill>
        <p:spPr>
          <a:xfrm rot="0">
            <a:off x="1587500" y="1701800"/>
            <a:ext cx="749300" cy="749300"/>
          </a:xfrm>
          <a:prstGeom prst="rect">
            <a:avLst/>
          </a:prstGeom>
        </p:spPr>
      </p:pic>
      <p:sp>
        <p:nvSpPr>
          <p:cNvPr name="TextBox 12" id="12"/>
          <p:cNvSpPr txBox="true"/>
          <p:nvPr/>
        </p:nvSpPr>
        <p:spPr>
          <a:xfrm>
            <a:off x="1587500" y="18288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000000"/>
                </a:solidFill>
                <a:latin typeface="苹方-简"/>
              </a:rPr>
              <a:t>01</a:t>
            </a:r>
            <a:endParaRPr lang="en-US" sz="1100"/>
          </a:p>
        </p:txBody>
      </p:sp>
      <p:pic>
        <p:nvPicPr>
          <p:cNvPr name="Picture 13" id="13"/>
          <p:cNvPicPr>
            <a:picLocks noChangeAspect="true"/>
          </p:cNvPicPr>
          <p:nvPr/>
        </p:nvPicPr>
        <p:blipFill>
          <a:blip r:embed="rId7"/>
          <a:srcRect l="0" r="0"/>
          <a:stretch>
            <a:fillRect/>
          </a:stretch>
        </p:blipFill>
        <p:spPr>
          <a:xfrm rot="0">
            <a:off x="4724400" y="1206500"/>
            <a:ext cx="749300" cy="749300"/>
          </a:xfrm>
          <a:prstGeom prst="rect">
            <a:avLst/>
          </a:prstGeom>
        </p:spPr>
      </p:pic>
      <p:sp>
        <p:nvSpPr>
          <p:cNvPr name="TextBox 14" id="14"/>
          <p:cNvSpPr txBox="true"/>
          <p:nvPr/>
        </p:nvSpPr>
        <p:spPr>
          <a:xfrm>
            <a:off x="4724400" y="13335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000000"/>
                </a:solidFill>
                <a:latin typeface="苹方-简"/>
              </a:rPr>
              <a:t>02</a:t>
            </a:r>
            <a:endParaRPr lang="en-US" sz="1100"/>
          </a:p>
        </p:txBody>
      </p:sp>
      <p:pic>
        <p:nvPicPr>
          <p:cNvPr name="Picture 15" id="15"/>
          <p:cNvPicPr>
            <a:picLocks noChangeAspect="true"/>
          </p:cNvPicPr>
          <p:nvPr/>
        </p:nvPicPr>
        <p:blipFill>
          <a:blip r:embed="rId7"/>
          <a:srcRect l="0" r="0"/>
          <a:stretch>
            <a:fillRect/>
          </a:stretch>
        </p:blipFill>
        <p:spPr>
          <a:xfrm rot="0">
            <a:off x="7861300" y="1651000"/>
            <a:ext cx="749300" cy="749300"/>
          </a:xfrm>
          <a:prstGeom prst="rect">
            <a:avLst/>
          </a:prstGeom>
        </p:spPr>
      </p:pic>
      <p:sp>
        <p:nvSpPr>
          <p:cNvPr name="TextBox 16" id="16"/>
          <p:cNvSpPr txBox="true"/>
          <p:nvPr/>
        </p:nvSpPr>
        <p:spPr>
          <a:xfrm>
            <a:off x="7861300" y="17780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2F1B12"/>
                </a:solidFill>
                <a:latin typeface="苹方-简"/>
              </a:rPr>
              <a:t>03</a:t>
            </a:r>
            <a:endParaRPr lang="en-US" sz="1100"/>
          </a:p>
        </p:txBody>
      </p:sp>
      <p:sp>
        <p:nvSpPr>
          <p:cNvPr name="TextBox 17" id="17"/>
          <p:cNvSpPr txBox="true"/>
          <p:nvPr/>
        </p:nvSpPr>
        <p:spPr>
          <a:xfrm>
            <a:off x="711200" y="2565400"/>
            <a:ext cx="25146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000000">
                    <a:alpha val="87843"/>
                  </a:srgbClr>
                </a:solidFill>
                <a:latin typeface="苹方-简"/>
              </a:rPr>
              <a:t>Continuous Health Monitoring</a:t>
            </a:r>
            <a:endParaRPr lang="en-US" sz="1100"/>
          </a:p>
        </p:txBody>
      </p:sp>
      <p:sp>
        <p:nvSpPr>
          <p:cNvPr name="TextBox 18" id="18"/>
          <p:cNvSpPr txBox="true"/>
          <p:nvPr/>
        </p:nvSpPr>
        <p:spPr>
          <a:xfrm>
            <a:off x="3810000" y="2882900"/>
            <a:ext cx="2578100" cy="18288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000000"/>
                </a:solidFill>
                <a:latin typeface="&quot;KG Primary Penmanship&quot;"/>
              </a:rPr>
              <a:t>Algorithms within the BMS adjust charging rates based on real-time conditions, optimizing battery life and preventing damage from overcharging.</a:t>
            </a:r>
            <a:endParaRPr lang="en-US" sz="1100"/>
          </a:p>
        </p:txBody>
      </p:sp>
      <p:sp>
        <p:nvSpPr>
          <p:cNvPr name="TextBox 19" id="19"/>
          <p:cNvSpPr txBox="true"/>
          <p:nvPr/>
        </p:nvSpPr>
        <p:spPr>
          <a:xfrm>
            <a:off x="3810000" y="2095500"/>
            <a:ext cx="25146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000000">
                    <a:alpha val="87843"/>
                  </a:srgbClr>
                </a:solidFill>
                <a:latin typeface="苹方-简"/>
              </a:rPr>
              <a:t>Dynamic Charging Control</a:t>
            </a:r>
            <a:endParaRPr lang="en-US" sz="1100"/>
          </a:p>
        </p:txBody>
      </p:sp>
      <p:sp>
        <p:nvSpPr>
          <p:cNvPr name="TextBox 20" id="20"/>
          <p:cNvSpPr txBox="true"/>
          <p:nvPr/>
        </p:nvSpPr>
        <p:spPr>
          <a:xfrm>
            <a:off x="6908800" y="3327400"/>
            <a:ext cx="2578100" cy="18288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000000"/>
                </a:solidFill>
                <a:latin typeface="&quot;KG Primary Penmanship&quot;"/>
              </a:rPr>
              <a:t>The BMS implements multiple safety protocols, including voltage and current limits, to protect against hazardous conditions and enhance overall battery reliability.</a:t>
            </a:r>
            <a:endParaRPr lang="en-US" sz="1100"/>
          </a:p>
        </p:txBody>
      </p:sp>
      <p:sp>
        <p:nvSpPr>
          <p:cNvPr name="TextBox 21" id="21"/>
          <p:cNvSpPr txBox="true"/>
          <p:nvPr/>
        </p:nvSpPr>
        <p:spPr>
          <a:xfrm>
            <a:off x="6946900" y="2565400"/>
            <a:ext cx="25146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000000">
                    <a:alpha val="87843"/>
                  </a:srgbClr>
                </a:solidFill>
                <a:latin typeface="苹方-简"/>
              </a:rPr>
              <a:t>Integrated Safety Mechanisms</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2000" b="2000"/>
          <a:stretch>
            <a:fillRect/>
          </a:stretch>
        </p:blipFill>
        <p:spPr>
          <a:xfrm>
            <a:off x="0" y="0"/>
            <a:ext cx="10388600" cy="5854700"/>
          </a:xfrm>
          <a:prstGeom prst="rect">
            <a:avLst/>
          </a:prstGeom>
        </p:spPr>
      </p:pic>
      <p:sp>
        <p:nvSpPr>
          <p:cNvPr name="TextBox 6" id="6"/>
          <p:cNvSpPr txBox="true"/>
          <p:nvPr/>
        </p:nvSpPr>
        <p:spPr>
          <a:xfrm>
            <a:off x="1638300" y="2641600"/>
            <a:ext cx="7086600" cy="7874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false">
                <a:solidFill>
                  <a:srgbClr val="FFFFFF"/>
                </a:solidFill>
                <a:latin typeface="苹方-简"/>
              </a:rPr>
              <a:t>Advancements in Battery Materials and Design</a:t>
            </a:r>
            <a:endParaRPr lang="en-US" sz="1100"/>
          </a:p>
        </p:txBody>
      </p:sp>
      <p:sp>
        <p:nvSpPr>
          <p:cNvPr name="TextBox 7" id="7"/>
          <p:cNvSpPr txBox="true"/>
          <p:nvPr/>
        </p:nvSpPr>
        <p:spPr>
          <a:xfrm>
            <a:off x="1638300" y="1739900"/>
            <a:ext cx="7086600" cy="3937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true">
                <a:solidFill>
                  <a:srgbClr val="FFFFFF"/>
                </a:solidFill>
                <a:latin typeface="苹方-简"/>
              </a:rPr>
              <a:t>Section 2</a:t>
            </a:r>
            <a:endParaRPr lang="en-US" sz="1100"/>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sp>
        <p:nvSpPr>
          <p:cNvPr name="TextBox 5" id="5"/>
          <p:cNvSpPr txBox="true"/>
          <p:nvPr/>
        </p:nvSpPr>
        <p:spPr>
          <a:xfrm>
            <a:off x="787400" y="3873500"/>
            <a:ext cx="4013200" cy="15240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262626"/>
                </a:solidFill>
                <a:latin typeface="&quot;Noto Sans SC&quot;"/>
              </a:rPr>
              <a:t>Conventional batteries, such as lead-acid and nickel-based types, struggle with low energy density and weight, limiting their effectiveness in modern electric vehicle applications and overall performance.</a:t>
            </a:r>
            <a:endParaRPr lang="en-US" sz="1100"/>
          </a:p>
        </p:txBody>
      </p:sp>
      <p:sp>
        <p:nvSpPr>
          <p:cNvPr name="TextBox 6" id="6"/>
          <p:cNvSpPr txBox="true"/>
          <p:nvPr/>
        </p:nvSpPr>
        <p:spPr>
          <a:xfrm>
            <a:off x="787400" y="3213100"/>
            <a:ext cx="4013200" cy="304800"/>
          </a:xfrm>
          <a:prstGeom prst="rect">
            <a:avLst/>
          </a:prstGeom>
          <a:solidFill>
            <a:srgbClr val="000000">
              <a:alpha val="0"/>
            </a:srgbClr>
          </a:solidFill>
        </p:spPr>
        <p:txBody>
          <a:bodyPr anchor="ctr" rtlCol="false" rIns="0" lIns="0" tIns="0" bIns="0"/>
          <a:lstStyle/>
          <a:p>
            <a:pPr algn="ctr" indent="0">
              <a:lnSpc>
                <a:spcPct val="118750"/>
              </a:lnSpc>
              <a:defRPr/>
            </a:pPr>
            <a:r>
              <a:rPr lang="en"/>
              <a:t/>
            </a:r>
            <a:r>
              <a:rPr lang="en-US" sz="1600" b="true">
                <a:solidFill>
                  <a:srgbClr val="262626"/>
                </a:solidFill>
                <a:latin typeface="Arial"/>
              </a:rPr>
              <a:t>Conventional Battery Limitations</a:t>
            </a:r>
            <a:endParaRPr lang="en-US" sz="1100"/>
          </a:p>
        </p:txBody>
      </p:sp>
      <p:sp>
        <p:nvSpPr>
          <p:cNvPr name="TextBox 7" id="7"/>
          <p:cNvSpPr txBox="true"/>
          <p:nvPr/>
        </p:nvSpPr>
        <p:spPr>
          <a:xfrm>
            <a:off x="5511800" y="3835400"/>
            <a:ext cx="3924300" cy="18288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262626"/>
                </a:solidFill>
                <a:latin typeface="&quot;Noto Sans SC&quot;"/>
              </a:rPr>
              <a:t>Contemporary lithium-ion batteries offer superior energy density, efficiency, and longevity, making them the preferred choice for electric vehicles, with ongoing innovations promising further enhancements in performance and sustainability.</a:t>
            </a:r>
            <a:endParaRPr lang="en-US" sz="1100"/>
          </a:p>
        </p:txBody>
      </p:sp>
      <p:pic>
        <p:nvPicPr>
          <p:cNvPr name="Picture 8" id="8"/>
          <p:cNvPicPr>
            <a:picLocks noChangeAspect="true"/>
          </p:cNvPicPr>
          <p:nvPr/>
        </p:nvPicPr>
        <p:blipFill>
          <a:blip r:embed="rId4"/>
          <a:srcRect l="0" r="0"/>
          <a:stretch>
            <a:fillRect/>
          </a:stretch>
        </p:blipFill>
        <p:spPr>
          <a:xfrm rot="-1020000">
            <a:off x="2133600" y="1371600"/>
            <a:ext cx="1117600" cy="1219200"/>
          </a:xfrm>
          <a:prstGeom prst="rect">
            <a:avLst/>
          </a:prstGeom>
        </p:spPr>
      </p:pic>
      <p:sp>
        <p:nvSpPr>
          <p:cNvPr name="TextBox 9" id="9"/>
          <p:cNvSpPr txBox="true"/>
          <p:nvPr/>
        </p:nvSpPr>
        <p:spPr>
          <a:xfrm>
            <a:off x="2311400" y="1574800"/>
            <a:ext cx="1041400" cy="1016000"/>
          </a:xfrm>
          <a:prstGeom prst="rect">
            <a:avLst/>
          </a:prstGeom>
          <a:solidFill>
            <a:srgbClr val="000000">
              <a:alpha val="0"/>
            </a:srgbClr>
          </a:solidFill>
        </p:spPr>
        <p:txBody>
          <a:bodyPr anchor="ctr" rtlCol="false" rIns="0" lIns="0" tIns="0" bIns="0"/>
          <a:lstStyle/>
          <a:p>
            <a:pPr algn="ctr" indent="0">
              <a:lnSpc>
                <a:spcPct val="123076"/>
              </a:lnSpc>
              <a:defRPr/>
            </a:pPr>
            <a:r>
              <a:rPr lang="en"/>
              <a:t/>
            </a:r>
            <a:r>
              <a:rPr lang="en-US" sz="6500" b="false">
                <a:solidFill>
                  <a:srgbClr val="FFFFFF"/>
                </a:solidFill>
                <a:latin typeface="Arial"/>
              </a:rPr>
              <a:t>01</a:t>
            </a:r>
            <a:endParaRPr lang="en-US" sz="1100"/>
          </a:p>
        </p:txBody>
      </p:sp>
      <p:pic>
        <p:nvPicPr>
          <p:cNvPr name="Picture 10" id="10"/>
          <p:cNvPicPr>
            <a:picLocks noChangeAspect="true"/>
          </p:cNvPicPr>
          <p:nvPr/>
        </p:nvPicPr>
        <p:blipFill>
          <a:blip r:embed="rId5"/>
          <a:srcRect l="1000" r="1000"/>
          <a:stretch>
            <a:fillRect/>
          </a:stretch>
        </p:blipFill>
        <p:spPr>
          <a:xfrm rot="6060000" flipH="true" flipV="true">
            <a:off x="6781800" y="1422400"/>
            <a:ext cx="1206500" cy="1130300"/>
          </a:xfrm>
          <a:prstGeom prst="rect">
            <a:avLst/>
          </a:prstGeom>
        </p:spPr>
      </p:pic>
      <p:sp>
        <p:nvSpPr>
          <p:cNvPr name="TextBox 11" id="11"/>
          <p:cNvSpPr txBox="true"/>
          <p:nvPr/>
        </p:nvSpPr>
        <p:spPr>
          <a:xfrm>
            <a:off x="6845300" y="1295400"/>
            <a:ext cx="1066800" cy="1016000"/>
          </a:xfrm>
          <a:prstGeom prst="rect">
            <a:avLst/>
          </a:prstGeom>
          <a:solidFill>
            <a:srgbClr val="000000">
              <a:alpha val="0"/>
            </a:srgbClr>
          </a:solidFill>
        </p:spPr>
        <p:txBody>
          <a:bodyPr anchor="ctr" rtlCol="false" rIns="0" lIns="0" tIns="0" bIns="0"/>
          <a:lstStyle/>
          <a:p>
            <a:pPr algn="ctr" indent="0">
              <a:lnSpc>
                <a:spcPct val="123076"/>
              </a:lnSpc>
              <a:defRPr/>
            </a:pPr>
            <a:r>
              <a:rPr lang="en"/>
              <a:t/>
            </a:r>
            <a:r>
              <a:rPr lang="en-US" sz="6500" b="false">
                <a:solidFill>
                  <a:srgbClr val="FFFFFF"/>
                </a:solidFill>
                <a:latin typeface="Arial"/>
              </a:rPr>
              <a:t>02</a:t>
            </a:r>
            <a:endParaRPr lang="en-US" sz="1100"/>
          </a:p>
        </p:txBody>
      </p:sp>
      <p:sp>
        <p:nvSpPr>
          <p:cNvPr name="TextBox 12" id="12"/>
          <p:cNvSpPr txBox="true"/>
          <p:nvPr/>
        </p:nvSpPr>
        <p:spPr>
          <a:xfrm>
            <a:off x="5511800" y="3187700"/>
            <a:ext cx="3924300" cy="304800"/>
          </a:xfrm>
          <a:prstGeom prst="rect">
            <a:avLst/>
          </a:prstGeom>
          <a:solidFill>
            <a:srgbClr val="000000">
              <a:alpha val="0"/>
            </a:srgbClr>
          </a:solidFill>
        </p:spPr>
        <p:txBody>
          <a:bodyPr anchor="ctr" rtlCol="false" rIns="0" lIns="0" tIns="0" bIns="0"/>
          <a:lstStyle/>
          <a:p>
            <a:pPr algn="ctr" indent="0">
              <a:lnSpc>
                <a:spcPct val="118750"/>
              </a:lnSpc>
              <a:defRPr/>
            </a:pPr>
            <a:r>
              <a:rPr lang="en"/>
              <a:t/>
            </a:r>
            <a:r>
              <a:rPr lang="en-US" sz="1600" b="true">
                <a:solidFill>
                  <a:srgbClr val="262626"/>
                </a:solidFill>
                <a:latin typeface="Arial"/>
              </a:rPr>
              <a:t>Contemporary Battery Advantages</a:t>
            </a:r>
            <a:endParaRPr lang="en-US" sz="1100"/>
          </a:p>
        </p:txBody>
      </p:sp>
      <p:sp>
        <p:nvSpPr>
          <p:cNvPr name="TextBox 13" id="13"/>
          <p:cNvSpPr txBox="true"/>
          <p:nvPr/>
        </p:nvSpPr>
        <p:spPr>
          <a:xfrm>
            <a:off x="508000" y="342900"/>
            <a:ext cx="9347200" cy="812800"/>
          </a:xfrm>
          <a:prstGeom prst="rect">
            <a:avLst/>
          </a:prstGeom>
          <a:solidFill>
            <a:srgbClr val="000000">
              <a:alpha val="0"/>
            </a:srgbClr>
          </a:solidFill>
        </p:spPr>
        <p:txBody>
          <a:bodyPr anchor="ctr" rtlCol="false" rIns="0" lIns="0" tIns="0" bIns="0"/>
          <a:lstStyle/>
          <a:p>
            <a:pPr algn="ctr" indent="0">
              <a:lnSpc>
                <a:spcPct val="111111"/>
              </a:lnSpc>
              <a:defRPr/>
            </a:pPr>
            <a:r>
              <a:rPr lang="en"/>
              <a:t/>
            </a:r>
            <a:r>
              <a:rPr lang="en-US" sz="2700" b="true">
                <a:solidFill>
                  <a:srgbClr val="3838CE"/>
                </a:solidFill>
                <a:latin typeface="苹方-简"/>
              </a:rPr>
              <a:t>Conventional vs. Contemporary Battery Technologies</a:t>
            </a:r>
            <a:endParaRPr lang="en-US" sz="1100"/>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l="0" r="0"/>
          <a:stretch>
            <a:fillRect/>
          </a:stretch>
        </p:blipFill>
        <p:spPr>
          <a:xfrm>
            <a:off x="4521200" y="0"/>
            <a:ext cx="5842000" cy="5842000"/>
          </a:xfrm>
          <a:prstGeom prst="rect">
            <a:avLst/>
          </a:prstGeom>
        </p:spPr>
      </p:pic>
      <p:sp>
        <p:nvSpPr>
          <p:cNvPr name="TextBox 6" id="6"/>
          <p:cNvSpPr txBox="true"/>
          <p:nvPr/>
        </p:nvSpPr>
        <p:spPr>
          <a:xfrm>
            <a:off x="393700" y="2590800"/>
            <a:ext cx="3683000" cy="2451100"/>
          </a:xfrm>
          <a:prstGeom prst="rect">
            <a:avLst/>
          </a:prstGeom>
          <a:solidFill>
            <a:srgbClr val="000000">
              <a:alpha val="0"/>
            </a:srgbClr>
          </a:solidFill>
        </p:spPr>
        <p:txBody>
          <a:bodyPr anchor="ctr" rtlCol="false" rIns="0" lIns="0" tIns="0" bIns="0"/>
          <a:lstStyle/>
          <a:p>
            <a:pPr algn="l" indent="0">
              <a:lnSpc>
                <a:spcPct val="150000"/>
              </a:lnSpc>
              <a:defRPr/>
            </a:pPr>
            <a:r>
              <a:rPr lang="en"/>
              <a:t/>
            </a:r>
            <a:r>
              <a:rPr lang="en-US" sz="1600" b="false">
                <a:solidFill>
                  <a:srgbClr val="000000">
                    <a:alpha val="69804"/>
                  </a:srgbClr>
                </a:solidFill>
                <a:latin typeface="&quot;Noto Sans SC&quot;"/>
              </a:rPr>
              <a:t>The development of silicon-based and lithium metal anodes is crucial for enhancing energy density and cycle stability in batteries, addressing challenges like volumetric expansion and dendrite formation to improve overall battery performance and safety.</a:t>
            </a:r>
            <a:endParaRPr lang="en-US" sz="1100"/>
          </a:p>
        </p:txBody>
      </p:sp>
      <p:sp>
        <p:nvSpPr>
          <p:cNvPr name="TextBox 7" id="7"/>
          <p:cNvSpPr txBox="true"/>
          <p:nvPr/>
        </p:nvSpPr>
        <p:spPr>
          <a:xfrm>
            <a:off x="393700" y="1841500"/>
            <a:ext cx="3683000" cy="304800"/>
          </a:xfrm>
          <a:prstGeom prst="rect">
            <a:avLst/>
          </a:prstGeom>
          <a:solidFill>
            <a:srgbClr val="000000">
              <a:alpha val="0"/>
            </a:srgbClr>
          </a:solidFill>
        </p:spPr>
        <p:txBody>
          <a:bodyPr anchor="ctr" rtlCol="false" rIns="0" lIns="0" tIns="0" bIns="0"/>
          <a:lstStyle/>
          <a:p>
            <a:pPr algn="l" indent="0">
              <a:lnSpc>
                <a:spcPct val="111111"/>
              </a:lnSpc>
              <a:defRPr/>
            </a:pPr>
            <a:r>
              <a:rPr lang="en"/>
              <a:t/>
            </a:r>
            <a:r>
              <a:rPr lang="en-US" sz="1800" b="true">
                <a:solidFill>
                  <a:srgbClr val="000000"/>
                </a:solidFill>
                <a:latin typeface="苹方-简"/>
              </a:rPr>
              <a:t>Emerging Anode Technologies</a:t>
            </a:r>
            <a:endParaRPr lang="en-US" sz="1100"/>
          </a:p>
        </p:txBody>
      </p:sp>
      <p:sp>
        <p:nvSpPr>
          <p:cNvPr name="TextBox 8" id="8"/>
          <p:cNvSpPr txBox="true"/>
          <p:nvPr/>
        </p:nvSpPr>
        <p:spPr>
          <a:xfrm>
            <a:off x="342900" y="317500"/>
            <a:ext cx="3721100" cy="685800"/>
          </a:xfrm>
          <a:prstGeom prst="rect">
            <a:avLst/>
          </a:prstGeom>
          <a:solidFill>
            <a:srgbClr val="000000">
              <a:alpha val="0"/>
            </a:srgbClr>
          </a:solidFill>
        </p:spPr>
        <p:txBody>
          <a:bodyPr anchor="ctr" rtlCol="false" rIns="0" lIns="0" tIns="0" bIns="0"/>
          <a:lstStyle/>
          <a:p>
            <a:pPr algn="l" indent="0">
              <a:lnSpc>
                <a:spcPct val="113636"/>
              </a:lnSpc>
              <a:defRPr/>
            </a:pPr>
            <a:r>
              <a:rPr lang="en"/>
              <a:t/>
            </a:r>
            <a:r>
              <a:rPr lang="en-US" sz="2200" b="true">
                <a:solidFill>
                  <a:srgbClr val="3838CE"/>
                </a:solidFill>
                <a:latin typeface="苹方-简"/>
              </a:rPr>
              <a:t>Innovations in Battery Components</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1000" b="1000"/>
          <a:stretch>
            <a:fillRect/>
          </a:stretch>
        </p:blipFill>
        <p:spPr>
          <a:xfrm>
            <a:off x="317500" y="1028700"/>
            <a:ext cx="2882900" cy="1612900"/>
          </a:xfrm>
          <a:prstGeom prst="rect">
            <a:avLst/>
          </a:prstGeom>
        </p:spPr>
      </p:pic>
      <p:sp>
        <p:nvSpPr>
          <p:cNvPr name="TextBox 6" id="6"/>
          <p:cNvSpPr txBox="true"/>
          <p:nvPr/>
        </p:nvSpPr>
        <p:spPr>
          <a:xfrm>
            <a:off x="342900" y="2819400"/>
            <a:ext cx="2768600" cy="5080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2F1B12"/>
                </a:solidFill>
                <a:latin typeface="苹方-简"/>
              </a:rPr>
              <a:t>Advancements in Energy Density</a:t>
            </a:r>
            <a:endParaRPr lang="en-US" sz="1100"/>
          </a:p>
        </p:txBody>
      </p:sp>
      <p:sp>
        <p:nvSpPr>
          <p:cNvPr name="TextBox 7" id="7"/>
          <p:cNvSpPr txBox="true"/>
          <p:nvPr/>
        </p:nvSpPr>
        <p:spPr>
          <a:xfrm>
            <a:off x="342900" y="3505200"/>
            <a:ext cx="2768600" cy="977900"/>
          </a:xfrm>
          <a:prstGeom prst="rect">
            <a:avLst/>
          </a:prstGeom>
          <a:solidFill>
            <a:srgbClr val="000000">
              <a:alpha val="0"/>
            </a:srgbClr>
          </a:solidFill>
        </p:spPr>
        <p:txBody>
          <a:bodyPr anchor="ctr" rtlCol="false" rIns="0" lIns="0" tIns="0" bIns="0"/>
          <a:lstStyle/>
          <a:p>
            <a:pPr algn="l" indent="0">
              <a:lnSpc>
                <a:spcPct val="109090"/>
              </a:lnSpc>
              <a:defRPr/>
            </a:pPr>
            <a:r>
              <a:rPr lang="en"/>
              <a:t/>
            </a:r>
            <a:r>
              <a:rPr lang="en-US" sz="1100" b="false">
                <a:solidFill>
                  <a:srgbClr val="1F2329"/>
                </a:solidFill>
                <a:latin typeface="&quot;Noto Sans SC&quot;"/>
              </a:rPr>
              <a:t>Future battery technologies aim to significantly enhance energy density, enabling electric vehicles to achieve longer ranges and improved performance, crucial for widespread adoption and consumer acceptance.</a:t>
            </a:r>
            <a:endParaRPr lang="en-US" sz="1100"/>
          </a:p>
        </p:txBody>
      </p:sp>
      <p:sp>
        <p:nvSpPr>
          <p:cNvPr name="TextBox 8" id="8"/>
          <p:cNvSpPr txBox="true"/>
          <p:nvPr/>
        </p:nvSpPr>
        <p:spPr>
          <a:xfrm>
            <a:off x="2247900" y="254000"/>
            <a:ext cx="5854700" cy="3937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true">
                <a:solidFill>
                  <a:srgbClr val="3838CE"/>
                </a:solidFill>
                <a:latin typeface="苹方-简"/>
              </a:rPr>
              <a:t>Future Battery Technologies</a:t>
            </a:r>
            <a:endParaRPr lang="en-US" sz="1100"/>
          </a:p>
        </p:txBody>
      </p:sp>
      <p:pic>
        <p:nvPicPr>
          <p:cNvPr name="Picture 9" id="9"/>
          <p:cNvPicPr>
            <a:picLocks noChangeAspect="true"/>
          </p:cNvPicPr>
          <p:nvPr/>
        </p:nvPicPr>
        <p:blipFill>
          <a:blip r:embed="rId5"/>
          <a:srcRect t="1000" b="1000"/>
          <a:stretch>
            <a:fillRect/>
          </a:stretch>
        </p:blipFill>
        <p:spPr>
          <a:xfrm>
            <a:off x="3733800" y="1511300"/>
            <a:ext cx="2882900" cy="1612900"/>
          </a:xfrm>
          <a:prstGeom prst="rect">
            <a:avLst/>
          </a:prstGeom>
        </p:spPr>
      </p:pic>
      <p:sp>
        <p:nvSpPr>
          <p:cNvPr name="TextBox 10" id="10"/>
          <p:cNvSpPr txBox="true"/>
          <p:nvPr/>
        </p:nvSpPr>
        <p:spPr>
          <a:xfrm>
            <a:off x="3771900" y="3340100"/>
            <a:ext cx="2768600" cy="5080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2F1B12"/>
                </a:solidFill>
                <a:latin typeface="苹方-简"/>
              </a:rPr>
              <a:t>Safety and Stability Improvements</a:t>
            </a:r>
            <a:endParaRPr lang="en-US" sz="1100"/>
          </a:p>
        </p:txBody>
      </p:sp>
      <p:sp>
        <p:nvSpPr>
          <p:cNvPr name="TextBox 11" id="11"/>
          <p:cNvSpPr txBox="true"/>
          <p:nvPr/>
        </p:nvSpPr>
        <p:spPr>
          <a:xfrm>
            <a:off x="3771900" y="4025900"/>
            <a:ext cx="2768600" cy="825500"/>
          </a:xfrm>
          <a:prstGeom prst="rect">
            <a:avLst/>
          </a:prstGeom>
          <a:solidFill>
            <a:srgbClr val="000000">
              <a:alpha val="0"/>
            </a:srgbClr>
          </a:solidFill>
        </p:spPr>
        <p:txBody>
          <a:bodyPr anchor="ctr" rtlCol="false" rIns="0" lIns="0" tIns="0" bIns="0"/>
          <a:lstStyle/>
          <a:p>
            <a:pPr algn="l" indent="0">
              <a:lnSpc>
                <a:spcPct val="109090"/>
              </a:lnSpc>
              <a:defRPr/>
            </a:pPr>
            <a:r>
              <a:rPr lang="en"/>
              <a:t/>
            </a:r>
            <a:r>
              <a:rPr lang="en-US" sz="1100" b="false">
                <a:solidFill>
                  <a:srgbClr val="1F2329"/>
                </a:solidFill>
                <a:latin typeface="&quot;Noto Sans SC&quot;"/>
              </a:rPr>
              <a:t>Innovations focus on enhancing safety features, such as reducing flammability risks and improving thermal stability, which are essential for building consumer trust in electric vehicle technologies.</a:t>
            </a:r>
            <a:endParaRPr lang="en-US" sz="1100"/>
          </a:p>
        </p:txBody>
      </p:sp>
      <p:pic>
        <p:nvPicPr>
          <p:cNvPr name="Picture 12" id="12"/>
          <p:cNvPicPr>
            <a:picLocks noChangeAspect="true"/>
          </p:cNvPicPr>
          <p:nvPr/>
        </p:nvPicPr>
        <p:blipFill>
          <a:blip r:embed="rId6"/>
          <a:srcRect t="1000" b="1000"/>
          <a:stretch>
            <a:fillRect/>
          </a:stretch>
        </p:blipFill>
        <p:spPr>
          <a:xfrm>
            <a:off x="7150100" y="1028700"/>
            <a:ext cx="2882900" cy="1612900"/>
          </a:xfrm>
          <a:prstGeom prst="rect">
            <a:avLst/>
          </a:prstGeom>
        </p:spPr>
      </p:pic>
      <p:sp>
        <p:nvSpPr>
          <p:cNvPr name="TextBox 13" id="13"/>
          <p:cNvSpPr txBox="true"/>
          <p:nvPr/>
        </p:nvSpPr>
        <p:spPr>
          <a:xfrm>
            <a:off x="7188200" y="2819400"/>
            <a:ext cx="2768600" cy="5080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2F1B12"/>
                </a:solidFill>
                <a:latin typeface="苹方-简"/>
              </a:rPr>
              <a:t>Sustainability and Material Innovation</a:t>
            </a:r>
            <a:endParaRPr lang="en-US" sz="1100"/>
          </a:p>
        </p:txBody>
      </p:sp>
      <p:sp>
        <p:nvSpPr>
          <p:cNvPr name="TextBox 14" id="14"/>
          <p:cNvSpPr txBox="true"/>
          <p:nvPr/>
        </p:nvSpPr>
        <p:spPr>
          <a:xfrm>
            <a:off x="7188200" y="3505200"/>
            <a:ext cx="2768600" cy="977900"/>
          </a:xfrm>
          <a:prstGeom prst="rect">
            <a:avLst/>
          </a:prstGeom>
          <a:solidFill>
            <a:srgbClr val="000000">
              <a:alpha val="0"/>
            </a:srgbClr>
          </a:solidFill>
        </p:spPr>
        <p:txBody>
          <a:bodyPr anchor="ctr" rtlCol="false" rIns="0" lIns="0" tIns="0" bIns="0"/>
          <a:lstStyle/>
          <a:p>
            <a:pPr algn="l" indent="0">
              <a:lnSpc>
                <a:spcPct val="109090"/>
              </a:lnSpc>
              <a:defRPr/>
            </a:pPr>
            <a:r>
              <a:rPr lang="en"/>
              <a:t/>
            </a:r>
            <a:r>
              <a:rPr lang="en-US" sz="1100" b="false">
                <a:solidFill>
                  <a:srgbClr val="1F2329"/>
                </a:solidFill>
                <a:latin typeface="&quot;Noto Sans SC&quot;"/>
              </a:rPr>
              <a:t>Research emphasizes the use of sustainable materials and eco-friendly manufacturing processes, aligning battery technology advancements with global sustainability goals and reducing environmental impact.</a:t>
            </a:r>
            <a:endParaRPr lang="en-US" sz="1100"/>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sp>
        <p:nvSpPr>
          <p:cNvPr name="TextBox 5" id="5"/>
          <p:cNvSpPr txBox="true"/>
          <p:nvPr/>
        </p:nvSpPr>
        <p:spPr>
          <a:xfrm>
            <a:off x="787400" y="3873500"/>
            <a:ext cx="4013200" cy="15240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262626"/>
                </a:solidFill>
                <a:latin typeface="&quot;Noto Sans SC&quot;"/>
              </a:rPr>
              <a:t>The selection of materials directly affects battery performance metrics such as energy density, charge rates, and thermal stability, which are critical for optimizing electric vehicle efficiency and safety.</a:t>
            </a:r>
            <a:endParaRPr lang="en-US" sz="1100"/>
          </a:p>
        </p:txBody>
      </p:sp>
      <p:sp>
        <p:nvSpPr>
          <p:cNvPr name="TextBox 6" id="6"/>
          <p:cNvSpPr txBox="true"/>
          <p:nvPr/>
        </p:nvSpPr>
        <p:spPr>
          <a:xfrm>
            <a:off x="787400" y="3213100"/>
            <a:ext cx="4013200" cy="304800"/>
          </a:xfrm>
          <a:prstGeom prst="rect">
            <a:avLst/>
          </a:prstGeom>
          <a:solidFill>
            <a:srgbClr val="000000">
              <a:alpha val="0"/>
            </a:srgbClr>
          </a:solidFill>
        </p:spPr>
        <p:txBody>
          <a:bodyPr anchor="ctr" rtlCol="false" rIns="0" lIns="0" tIns="0" bIns="0"/>
          <a:lstStyle/>
          <a:p>
            <a:pPr algn="ctr" indent="0">
              <a:lnSpc>
                <a:spcPct val="118750"/>
              </a:lnSpc>
              <a:defRPr/>
            </a:pPr>
            <a:r>
              <a:rPr lang="en"/>
              <a:t/>
            </a:r>
            <a:r>
              <a:rPr lang="en-US" sz="1600" b="true">
                <a:solidFill>
                  <a:srgbClr val="262626"/>
                </a:solidFill>
                <a:latin typeface="Arial"/>
              </a:rPr>
              <a:t>Material Properties Influence</a:t>
            </a:r>
            <a:endParaRPr lang="en-US" sz="1100"/>
          </a:p>
        </p:txBody>
      </p:sp>
      <p:sp>
        <p:nvSpPr>
          <p:cNvPr name="TextBox 7" id="7"/>
          <p:cNvSpPr txBox="true"/>
          <p:nvPr/>
        </p:nvSpPr>
        <p:spPr>
          <a:xfrm>
            <a:off x="5511800" y="3835400"/>
            <a:ext cx="3924300" cy="1828800"/>
          </a:xfrm>
          <a:prstGeom prst="rect">
            <a:avLst/>
          </a:prstGeom>
          <a:solidFill>
            <a:srgbClr val="000000">
              <a:alpha val="0"/>
            </a:srgbClr>
          </a:solidFill>
        </p:spPr>
        <p:txBody>
          <a:bodyPr anchor="ctr" rtlCol="false" rIns="0" lIns="0" tIns="0" bIns="0"/>
          <a:lstStyle/>
          <a:p>
            <a:pPr algn="ctr" indent="0">
              <a:lnSpc>
                <a:spcPct val="171428"/>
              </a:lnSpc>
              <a:defRPr/>
            </a:pPr>
            <a:r>
              <a:rPr lang="en"/>
              <a:t/>
            </a:r>
            <a:r>
              <a:rPr lang="en-US" sz="1400" b="false">
                <a:solidFill>
                  <a:srgbClr val="262626"/>
                </a:solidFill>
                <a:latin typeface="&quot;Noto Sans SC&quot;"/>
              </a:rPr>
              <a:t>Choosing sustainable materials not only enhances performance but also addresses environmental concerns, promoting recyclability and reducing the ecological footprint of battery production and disposal in electric vehicles.</a:t>
            </a:r>
            <a:endParaRPr lang="en-US" sz="1100"/>
          </a:p>
        </p:txBody>
      </p:sp>
      <p:pic>
        <p:nvPicPr>
          <p:cNvPr name="Picture 8" id="8"/>
          <p:cNvPicPr>
            <a:picLocks noChangeAspect="true"/>
          </p:cNvPicPr>
          <p:nvPr/>
        </p:nvPicPr>
        <p:blipFill>
          <a:blip r:embed="rId4"/>
          <a:srcRect l="0" r="0"/>
          <a:stretch>
            <a:fillRect/>
          </a:stretch>
        </p:blipFill>
        <p:spPr>
          <a:xfrm rot="-1020000">
            <a:off x="2133600" y="1371600"/>
            <a:ext cx="1117600" cy="1219200"/>
          </a:xfrm>
          <a:prstGeom prst="rect">
            <a:avLst/>
          </a:prstGeom>
        </p:spPr>
      </p:pic>
      <p:sp>
        <p:nvSpPr>
          <p:cNvPr name="TextBox 9" id="9"/>
          <p:cNvSpPr txBox="true"/>
          <p:nvPr/>
        </p:nvSpPr>
        <p:spPr>
          <a:xfrm>
            <a:off x="2311400" y="1574800"/>
            <a:ext cx="1041400" cy="1016000"/>
          </a:xfrm>
          <a:prstGeom prst="rect">
            <a:avLst/>
          </a:prstGeom>
          <a:solidFill>
            <a:srgbClr val="000000">
              <a:alpha val="0"/>
            </a:srgbClr>
          </a:solidFill>
        </p:spPr>
        <p:txBody>
          <a:bodyPr anchor="ctr" rtlCol="false" rIns="0" lIns="0" tIns="0" bIns="0"/>
          <a:lstStyle/>
          <a:p>
            <a:pPr algn="ctr" indent="0">
              <a:lnSpc>
                <a:spcPct val="123076"/>
              </a:lnSpc>
              <a:defRPr/>
            </a:pPr>
            <a:r>
              <a:rPr lang="en"/>
              <a:t/>
            </a:r>
            <a:r>
              <a:rPr lang="en-US" sz="6500" b="false">
                <a:solidFill>
                  <a:srgbClr val="FFFFFF"/>
                </a:solidFill>
                <a:latin typeface="Arial"/>
              </a:rPr>
              <a:t>01</a:t>
            </a:r>
            <a:endParaRPr lang="en-US" sz="1100"/>
          </a:p>
        </p:txBody>
      </p:sp>
      <p:pic>
        <p:nvPicPr>
          <p:cNvPr name="Picture 10" id="10"/>
          <p:cNvPicPr>
            <a:picLocks noChangeAspect="true"/>
          </p:cNvPicPr>
          <p:nvPr/>
        </p:nvPicPr>
        <p:blipFill>
          <a:blip r:embed="rId5"/>
          <a:srcRect l="1000" r="1000"/>
          <a:stretch>
            <a:fillRect/>
          </a:stretch>
        </p:blipFill>
        <p:spPr>
          <a:xfrm rot="6060000" flipH="true" flipV="true">
            <a:off x="6781800" y="1422400"/>
            <a:ext cx="1206500" cy="1130300"/>
          </a:xfrm>
          <a:prstGeom prst="rect">
            <a:avLst/>
          </a:prstGeom>
        </p:spPr>
      </p:pic>
      <p:sp>
        <p:nvSpPr>
          <p:cNvPr name="TextBox 11" id="11"/>
          <p:cNvSpPr txBox="true"/>
          <p:nvPr/>
        </p:nvSpPr>
        <p:spPr>
          <a:xfrm>
            <a:off x="6845300" y="1295400"/>
            <a:ext cx="1066800" cy="1016000"/>
          </a:xfrm>
          <a:prstGeom prst="rect">
            <a:avLst/>
          </a:prstGeom>
          <a:solidFill>
            <a:srgbClr val="000000">
              <a:alpha val="0"/>
            </a:srgbClr>
          </a:solidFill>
        </p:spPr>
        <p:txBody>
          <a:bodyPr anchor="ctr" rtlCol="false" rIns="0" lIns="0" tIns="0" bIns="0"/>
          <a:lstStyle/>
          <a:p>
            <a:pPr algn="ctr" indent="0">
              <a:lnSpc>
                <a:spcPct val="123076"/>
              </a:lnSpc>
              <a:defRPr/>
            </a:pPr>
            <a:r>
              <a:rPr lang="en"/>
              <a:t/>
            </a:r>
            <a:r>
              <a:rPr lang="en-US" sz="6500" b="false">
                <a:solidFill>
                  <a:srgbClr val="FFFFFF"/>
                </a:solidFill>
                <a:latin typeface="Arial"/>
              </a:rPr>
              <a:t>02</a:t>
            </a:r>
            <a:endParaRPr lang="en-US" sz="1100"/>
          </a:p>
        </p:txBody>
      </p:sp>
      <p:sp>
        <p:nvSpPr>
          <p:cNvPr name="TextBox 12" id="12"/>
          <p:cNvSpPr txBox="true"/>
          <p:nvPr/>
        </p:nvSpPr>
        <p:spPr>
          <a:xfrm>
            <a:off x="5511800" y="3187700"/>
            <a:ext cx="3924300" cy="304800"/>
          </a:xfrm>
          <a:prstGeom prst="rect">
            <a:avLst/>
          </a:prstGeom>
          <a:solidFill>
            <a:srgbClr val="000000">
              <a:alpha val="0"/>
            </a:srgbClr>
          </a:solidFill>
        </p:spPr>
        <p:txBody>
          <a:bodyPr anchor="ctr" rtlCol="false" rIns="0" lIns="0" tIns="0" bIns="0"/>
          <a:lstStyle/>
          <a:p>
            <a:pPr algn="ctr" indent="0">
              <a:lnSpc>
                <a:spcPct val="118750"/>
              </a:lnSpc>
              <a:defRPr/>
            </a:pPr>
            <a:r>
              <a:rPr lang="en"/>
              <a:t/>
            </a:r>
            <a:r>
              <a:rPr lang="en-US" sz="1600" b="true">
                <a:solidFill>
                  <a:srgbClr val="262626"/>
                </a:solidFill>
                <a:latin typeface="Arial"/>
              </a:rPr>
              <a:t>Sustainability and Lifecycle</a:t>
            </a:r>
            <a:endParaRPr lang="en-US" sz="1100"/>
          </a:p>
        </p:txBody>
      </p:sp>
      <p:sp>
        <p:nvSpPr>
          <p:cNvPr name="TextBox 13" id="13"/>
          <p:cNvSpPr txBox="true"/>
          <p:nvPr/>
        </p:nvSpPr>
        <p:spPr>
          <a:xfrm>
            <a:off x="508000" y="342900"/>
            <a:ext cx="9347200" cy="406400"/>
          </a:xfrm>
          <a:prstGeom prst="rect">
            <a:avLst/>
          </a:prstGeom>
          <a:solidFill>
            <a:srgbClr val="000000">
              <a:alpha val="0"/>
            </a:srgbClr>
          </a:solidFill>
        </p:spPr>
        <p:txBody>
          <a:bodyPr anchor="ctr" rtlCol="false" rIns="0" lIns="0" tIns="0" bIns="0"/>
          <a:lstStyle/>
          <a:p>
            <a:pPr algn="ctr" indent="0">
              <a:lnSpc>
                <a:spcPct val="111111"/>
              </a:lnSpc>
              <a:defRPr/>
            </a:pPr>
            <a:r>
              <a:rPr lang="en"/>
              <a:t/>
            </a:r>
            <a:r>
              <a:rPr lang="en-US" sz="2700" b="true">
                <a:solidFill>
                  <a:srgbClr val="3838CE"/>
                </a:solidFill>
                <a:latin typeface="苹方-简"/>
              </a:rPr>
              <a:t>Impact of Material Selection on Performance</a:t>
            </a:r>
            <a:endParaRPr lang="en-US" sz="1100"/>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2000" b="2000"/>
          <a:stretch>
            <a:fillRect/>
          </a:stretch>
        </p:blipFill>
        <p:spPr>
          <a:xfrm>
            <a:off x="0" y="0"/>
            <a:ext cx="10388600" cy="5854700"/>
          </a:xfrm>
          <a:prstGeom prst="rect">
            <a:avLst/>
          </a:prstGeom>
        </p:spPr>
      </p:pic>
      <p:sp>
        <p:nvSpPr>
          <p:cNvPr name="TextBox 6" id="6"/>
          <p:cNvSpPr txBox="true"/>
          <p:nvPr/>
        </p:nvSpPr>
        <p:spPr>
          <a:xfrm>
            <a:off x="1638300" y="2641600"/>
            <a:ext cx="7086600" cy="7874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false">
                <a:solidFill>
                  <a:srgbClr val="FFFFFF"/>
                </a:solidFill>
                <a:latin typeface="苹方-简"/>
              </a:rPr>
              <a:t>Commercial Applications and Future Perspectives</a:t>
            </a:r>
            <a:endParaRPr lang="en-US" sz="1100"/>
          </a:p>
        </p:txBody>
      </p:sp>
      <p:sp>
        <p:nvSpPr>
          <p:cNvPr name="TextBox 7" id="7"/>
          <p:cNvSpPr txBox="true"/>
          <p:nvPr/>
        </p:nvSpPr>
        <p:spPr>
          <a:xfrm>
            <a:off x="1638300" y="1739900"/>
            <a:ext cx="7086600" cy="3937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true">
                <a:solidFill>
                  <a:srgbClr val="FFFFFF"/>
                </a:solidFill>
                <a:latin typeface="苹方-简"/>
              </a:rPr>
              <a:t>Section 3</a:t>
            </a:r>
            <a:endParaRPr lang="en-US" sz="1100"/>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2000" b="2000"/>
          <a:stretch>
            <a:fillRect/>
          </a:stretch>
        </p:blipFill>
        <p:spPr>
          <a:xfrm>
            <a:off x="0" y="0"/>
            <a:ext cx="10388600" cy="6515100"/>
          </a:xfrm>
          <a:prstGeom prst="rect">
            <a:avLst/>
          </a:prstGeom>
        </p:spPr>
      </p:pic>
      <p:sp>
        <p:nvSpPr>
          <p:cNvPr name="AutoShape 5" id="5"/>
          <p:cNvSpPr/>
          <p:nvPr/>
        </p:nvSpPr>
        <p:spPr>
          <a:xfrm>
            <a:off x="0" y="0"/>
            <a:ext cx="10388600" cy="6515100"/>
          </a:xfrm>
          <a:prstGeom prst="rect">
            <a:avLst/>
          </a:prstGeom>
          <a:solidFill>
            <a:srgbClr val="3838CE">
              <a:alpha val="0"/>
            </a:srgbClr>
          </a:solidFill>
        </p:spPr>
      </p:sp>
      <p:pic>
        <p:nvPicPr>
          <p:cNvPr name="Picture 6" id="6"/>
          <p:cNvPicPr>
            <a:picLocks noChangeAspect="true"/>
          </p:cNvPicPr>
          <p:nvPr/>
        </p:nvPicPr>
        <p:blipFill>
          <a:blip r:embed="rId4"/>
          <a:srcRect t="7000" b="7000"/>
          <a:stretch>
            <a:fillRect/>
          </a:stretch>
        </p:blipFill>
        <p:spPr>
          <a:xfrm>
            <a:off x="368300" y="495300"/>
            <a:ext cx="3454400" cy="5372100"/>
          </a:xfrm>
          <a:prstGeom prst="rect">
            <a:avLst/>
          </a:prstGeom>
        </p:spPr>
      </p:pic>
      <p:pic>
        <p:nvPicPr>
          <p:cNvPr name="Picture 7" id="7"/>
          <p:cNvPicPr>
            <a:picLocks noChangeAspect="true"/>
          </p:cNvPicPr>
          <p:nvPr/>
        </p:nvPicPr>
        <p:blipFill>
          <a:blip r:embed="rId5"/>
          <a:srcRect t="1000" b="1000"/>
          <a:stretch>
            <a:fillRect/>
          </a:stretch>
        </p:blipFill>
        <p:spPr>
          <a:xfrm rot="0">
            <a:off x="4432300" y="1536700"/>
            <a:ext cx="4673600" cy="1257300"/>
          </a:xfrm>
          <a:prstGeom prst="rect">
            <a:avLst/>
          </a:prstGeom>
        </p:spPr>
      </p:pic>
      <p:pic>
        <p:nvPicPr>
          <p:cNvPr name="Picture 8" id="8"/>
          <p:cNvPicPr>
            <a:picLocks noChangeAspect="true"/>
          </p:cNvPicPr>
          <p:nvPr/>
        </p:nvPicPr>
        <p:blipFill>
          <a:blip r:embed="rId5"/>
          <a:srcRect t="1000" b="1000"/>
          <a:stretch>
            <a:fillRect/>
          </a:stretch>
        </p:blipFill>
        <p:spPr>
          <a:xfrm rot="0">
            <a:off x="4432300" y="2997200"/>
            <a:ext cx="4673600" cy="1257300"/>
          </a:xfrm>
          <a:prstGeom prst="rect">
            <a:avLst/>
          </a:prstGeom>
        </p:spPr>
      </p:pic>
      <p:pic>
        <p:nvPicPr>
          <p:cNvPr name="Picture 9" id="9"/>
          <p:cNvPicPr>
            <a:picLocks noChangeAspect="true"/>
          </p:cNvPicPr>
          <p:nvPr/>
        </p:nvPicPr>
        <p:blipFill>
          <a:blip r:embed="rId5"/>
          <a:srcRect t="1000" b="1000"/>
          <a:stretch>
            <a:fillRect/>
          </a:stretch>
        </p:blipFill>
        <p:spPr>
          <a:xfrm rot="0">
            <a:off x="4432300" y="4470400"/>
            <a:ext cx="4673600" cy="1257300"/>
          </a:xfrm>
          <a:prstGeom prst="rect">
            <a:avLst/>
          </a:prstGeom>
        </p:spPr>
      </p:pic>
      <p:sp>
        <p:nvSpPr>
          <p:cNvPr name="AutoShape 10" id="10"/>
          <p:cNvSpPr/>
          <p:nvPr/>
        </p:nvSpPr>
        <p:spPr>
          <a:xfrm>
            <a:off x="4432300" y="1663700"/>
            <a:ext cx="0" cy="990600"/>
          </a:xfrm>
          <a:prstGeom prst="rect">
            <a:avLst/>
          </a:prstGeom>
          <a:solidFill>
            <a:srgbClr val="000000"/>
          </a:solidFill>
        </p:spPr>
      </p:sp>
      <p:sp>
        <p:nvSpPr>
          <p:cNvPr name="AutoShape 11" id="11"/>
          <p:cNvSpPr/>
          <p:nvPr/>
        </p:nvSpPr>
        <p:spPr>
          <a:xfrm>
            <a:off x="4432300" y="3124200"/>
            <a:ext cx="0" cy="990600"/>
          </a:xfrm>
          <a:prstGeom prst="rect">
            <a:avLst/>
          </a:prstGeom>
          <a:solidFill>
            <a:srgbClr val="000000"/>
          </a:solidFill>
        </p:spPr>
      </p:sp>
      <p:sp>
        <p:nvSpPr>
          <p:cNvPr name="AutoShape 12" id="12"/>
          <p:cNvSpPr/>
          <p:nvPr/>
        </p:nvSpPr>
        <p:spPr>
          <a:xfrm>
            <a:off x="4432300" y="4597400"/>
            <a:ext cx="0" cy="990600"/>
          </a:xfrm>
          <a:prstGeom prst="rect">
            <a:avLst/>
          </a:prstGeom>
          <a:solidFill>
            <a:srgbClr val="000000"/>
          </a:solidFill>
        </p:spPr>
      </p:sp>
      <p:sp>
        <p:nvSpPr>
          <p:cNvPr name="TextBox 13" id="13"/>
          <p:cNvSpPr txBox="true"/>
          <p:nvPr/>
        </p:nvSpPr>
        <p:spPr>
          <a:xfrm>
            <a:off x="4432300" y="469900"/>
            <a:ext cx="4673600" cy="787400"/>
          </a:xfrm>
          <a:prstGeom prst="rect">
            <a:avLst/>
          </a:prstGeom>
          <a:solidFill>
            <a:srgbClr val="000000">
              <a:alpha val="0"/>
            </a:srgbClr>
          </a:solidFill>
        </p:spPr>
        <p:txBody>
          <a:bodyPr anchor="ctr" rtlCol="false" rIns="0" lIns="0" tIns="0" bIns="0"/>
          <a:lstStyle/>
          <a:p>
            <a:pPr algn="l" indent="0">
              <a:lnSpc>
                <a:spcPct val="111538"/>
              </a:lnSpc>
              <a:defRPr/>
            </a:pPr>
            <a:r>
              <a:rPr lang="en"/>
              <a:t/>
            </a:r>
            <a:r>
              <a:rPr lang="en-US" sz="2600" b="true">
                <a:solidFill>
                  <a:srgbClr val="3838CE"/>
                </a:solidFill>
                <a:latin typeface="苹方-简"/>
              </a:rPr>
              <a:t>Cost Reduction Strategies in Battery Production</a:t>
            </a:r>
            <a:endParaRPr lang="en-US" sz="1100"/>
          </a:p>
        </p:txBody>
      </p:sp>
      <p:sp>
        <p:nvSpPr>
          <p:cNvPr name="TextBox 14" id="14"/>
          <p:cNvSpPr txBox="true"/>
          <p:nvPr/>
        </p:nvSpPr>
        <p:spPr>
          <a:xfrm>
            <a:off x="4572000" y="1676400"/>
            <a:ext cx="4394200" cy="3048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Economies of Scale Impact</a:t>
            </a:r>
            <a:endParaRPr lang="en-US" sz="1100"/>
          </a:p>
        </p:txBody>
      </p:sp>
      <p:sp>
        <p:nvSpPr>
          <p:cNvPr name="TextBox 15" id="15"/>
          <p:cNvSpPr txBox="true"/>
          <p:nvPr/>
        </p:nvSpPr>
        <p:spPr>
          <a:xfrm>
            <a:off x="4572000" y="3136900"/>
            <a:ext cx="4394200" cy="3048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Material Cost Management</a:t>
            </a:r>
            <a:endParaRPr lang="en-US" sz="1100"/>
          </a:p>
        </p:txBody>
      </p:sp>
      <p:sp>
        <p:nvSpPr>
          <p:cNvPr name="TextBox 16" id="16"/>
          <p:cNvSpPr txBox="true"/>
          <p:nvPr/>
        </p:nvSpPr>
        <p:spPr>
          <a:xfrm>
            <a:off x="4572000" y="4610100"/>
            <a:ext cx="4394200" cy="3048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1600" b="true">
                <a:solidFill>
                  <a:srgbClr val="3838CE"/>
                </a:solidFill>
                <a:latin typeface="苹方-简"/>
              </a:rPr>
              <a:t>Process Optimization Techniques</a:t>
            </a:r>
            <a:endParaRPr lang="en-US" sz="1100"/>
          </a:p>
        </p:txBody>
      </p:sp>
      <p:sp>
        <p:nvSpPr>
          <p:cNvPr name="TextBox 17" id="17"/>
          <p:cNvSpPr txBox="true"/>
          <p:nvPr/>
        </p:nvSpPr>
        <p:spPr>
          <a:xfrm>
            <a:off x="4572000" y="2019300"/>
            <a:ext cx="4394200" cy="10541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Increasing production volumes through gigafactories allows manufacturers to spread fixed costs over more units, significantly lowering per-unit expenses and enhancing overall profitability in battery production.</a:t>
            </a:r>
            <a:endParaRPr lang="en-US" sz="1100"/>
          </a:p>
        </p:txBody>
      </p:sp>
      <p:sp>
        <p:nvSpPr>
          <p:cNvPr name="TextBox 18" id="18"/>
          <p:cNvSpPr txBox="true"/>
          <p:nvPr/>
        </p:nvSpPr>
        <p:spPr>
          <a:xfrm>
            <a:off x="4572000" y="3492500"/>
            <a:ext cx="4394200" cy="8509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Implementing alternative materials and recycling strategies can drastically reduce raw material costs, promoting sustainability while maintaining performance standards in battery manufacturing.</a:t>
            </a:r>
            <a:endParaRPr lang="en-US" sz="1100"/>
          </a:p>
        </p:txBody>
      </p:sp>
      <p:sp>
        <p:nvSpPr>
          <p:cNvPr name="TextBox 19" id="19"/>
          <p:cNvSpPr txBox="true"/>
          <p:nvPr/>
        </p:nvSpPr>
        <p:spPr>
          <a:xfrm>
            <a:off x="4572000" y="4953000"/>
            <a:ext cx="4394200" cy="1054100"/>
          </a:xfrm>
          <a:prstGeom prst="rect">
            <a:avLst/>
          </a:prstGeom>
          <a:solidFill>
            <a:srgbClr val="000000">
              <a:alpha val="0"/>
            </a:srgbClr>
          </a:solidFill>
        </p:spPr>
        <p:txBody>
          <a:bodyPr anchor="ctr" rtlCol="false" rIns="0" lIns="0" tIns="0" bIns="0"/>
          <a:lstStyle/>
          <a:p>
            <a:pPr algn="l" indent="0">
              <a:lnSpc>
                <a:spcPct val="114285"/>
              </a:lnSpc>
              <a:defRPr/>
            </a:pPr>
            <a:r>
              <a:rPr lang="en"/>
              <a:t/>
            </a:r>
            <a:r>
              <a:rPr lang="en-US" sz="1400" b="false">
                <a:solidFill>
                  <a:srgbClr val="3838CE"/>
                </a:solidFill>
                <a:latin typeface="苹方-简"/>
              </a:rPr>
              <a:t>Adopting automation and lean manufacturing principles streamlines production processes, minimizes waste, and enhances efficiency, leading to substantial cost savings in battery production operations.</a:t>
            </a:r>
            <a:endParaRPr lang="en-US" sz="1100"/>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sp>
        <p:nvSpPr>
          <p:cNvPr name="TextBox 5" id="5"/>
          <p:cNvSpPr txBox="true"/>
          <p:nvPr/>
        </p:nvSpPr>
        <p:spPr>
          <a:xfrm>
            <a:off x="495300" y="558800"/>
            <a:ext cx="9372600" cy="4318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2800" b="true">
                <a:solidFill>
                  <a:srgbClr val="3838CE"/>
                </a:solidFill>
                <a:latin typeface="苹方-简"/>
              </a:rPr>
              <a:t>Lifecycle Management and Recycling Initiatives</a:t>
            </a:r>
            <a:endParaRPr lang="en-US" sz="1100"/>
          </a:p>
        </p:txBody>
      </p:sp>
      <p:sp>
        <p:nvSpPr>
          <p:cNvPr name="TextBox 6" id="6"/>
          <p:cNvSpPr txBox="true"/>
          <p:nvPr/>
        </p:nvSpPr>
        <p:spPr>
          <a:xfrm>
            <a:off x="622300" y="2451100"/>
            <a:ext cx="26543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3838CE"/>
                </a:solidFill>
                <a:latin typeface="苹方-简"/>
              </a:rPr>
              <a:t>Comprehensive Lifecycle Strategies</a:t>
            </a:r>
            <a:endParaRPr lang="en-US" sz="1100"/>
          </a:p>
        </p:txBody>
      </p:sp>
      <p:pic>
        <p:nvPicPr>
          <p:cNvPr name="Picture 7" id="7"/>
          <p:cNvPicPr>
            <a:picLocks noChangeAspect="true"/>
          </p:cNvPicPr>
          <p:nvPr/>
        </p:nvPicPr>
        <p:blipFill>
          <a:blip r:embed="rId4"/>
          <a:srcRect l="0" r="0"/>
          <a:stretch>
            <a:fillRect/>
          </a:stretch>
        </p:blipFill>
        <p:spPr>
          <a:xfrm rot="0">
            <a:off x="1587500" y="1549400"/>
            <a:ext cx="749300" cy="749300"/>
          </a:xfrm>
          <a:prstGeom prst="rect">
            <a:avLst/>
          </a:prstGeom>
        </p:spPr>
      </p:pic>
      <p:sp>
        <p:nvSpPr>
          <p:cNvPr name="TextBox 8" id="8"/>
          <p:cNvSpPr txBox="true"/>
          <p:nvPr/>
        </p:nvSpPr>
        <p:spPr>
          <a:xfrm>
            <a:off x="1587500" y="16764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000000"/>
                </a:solidFill>
                <a:latin typeface="苹方-简"/>
              </a:rPr>
              <a:t>01</a:t>
            </a:r>
            <a:endParaRPr lang="en-US" sz="1100"/>
          </a:p>
        </p:txBody>
      </p:sp>
      <p:sp>
        <p:nvSpPr>
          <p:cNvPr name="TextBox 9" id="9"/>
          <p:cNvSpPr txBox="true"/>
          <p:nvPr/>
        </p:nvSpPr>
        <p:spPr>
          <a:xfrm>
            <a:off x="457200" y="3365500"/>
            <a:ext cx="2946400" cy="14605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false">
                <a:solidFill>
                  <a:srgbClr val="3838CE"/>
                </a:solidFill>
                <a:latin typeface="苹方-简"/>
              </a:rPr>
              <a:t>Implementing lifecycle management ensures all battery stages are optimized, enhancing resource recovery and minimizing environmental impacts throughout production and disposal phases.</a:t>
            </a:r>
            <a:endParaRPr lang="en-US" sz="1100"/>
          </a:p>
        </p:txBody>
      </p:sp>
      <p:sp>
        <p:nvSpPr>
          <p:cNvPr name="TextBox 10" id="10"/>
          <p:cNvSpPr txBox="true"/>
          <p:nvPr/>
        </p:nvSpPr>
        <p:spPr>
          <a:xfrm>
            <a:off x="3886200" y="2451100"/>
            <a:ext cx="26543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3838CE"/>
                </a:solidFill>
                <a:latin typeface="苹方-简"/>
              </a:rPr>
              <a:t>Innovative Recycling Techniques</a:t>
            </a:r>
            <a:endParaRPr lang="en-US" sz="1100"/>
          </a:p>
        </p:txBody>
      </p:sp>
      <p:pic>
        <p:nvPicPr>
          <p:cNvPr name="Picture 11" id="11"/>
          <p:cNvPicPr>
            <a:picLocks noChangeAspect="true"/>
          </p:cNvPicPr>
          <p:nvPr/>
        </p:nvPicPr>
        <p:blipFill>
          <a:blip r:embed="rId4"/>
          <a:srcRect l="0" r="0"/>
          <a:stretch>
            <a:fillRect/>
          </a:stretch>
        </p:blipFill>
        <p:spPr>
          <a:xfrm rot="0">
            <a:off x="4851400" y="1549400"/>
            <a:ext cx="749300" cy="749300"/>
          </a:xfrm>
          <a:prstGeom prst="rect">
            <a:avLst/>
          </a:prstGeom>
        </p:spPr>
      </p:pic>
      <p:sp>
        <p:nvSpPr>
          <p:cNvPr name="TextBox 12" id="12"/>
          <p:cNvSpPr txBox="true"/>
          <p:nvPr/>
        </p:nvSpPr>
        <p:spPr>
          <a:xfrm>
            <a:off x="4851400" y="16764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000000"/>
                </a:solidFill>
                <a:latin typeface="苹方-简"/>
              </a:rPr>
              <a:t>02</a:t>
            </a:r>
            <a:endParaRPr lang="en-US" sz="1100"/>
          </a:p>
        </p:txBody>
      </p:sp>
      <p:sp>
        <p:nvSpPr>
          <p:cNvPr name="TextBox 13" id="13"/>
          <p:cNvSpPr txBox="true"/>
          <p:nvPr/>
        </p:nvSpPr>
        <p:spPr>
          <a:xfrm>
            <a:off x="3708400" y="3365500"/>
            <a:ext cx="2946400" cy="14605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false">
                <a:solidFill>
                  <a:srgbClr val="3838CE"/>
                </a:solidFill>
                <a:latin typeface="苹方-简"/>
              </a:rPr>
              <a:t>Advancements in recycling technologies, such as direct recycling and bioleaching, improve material recovery rates and reduce the ecological footprint of battery waste management.</a:t>
            </a:r>
            <a:endParaRPr lang="en-US" sz="1100"/>
          </a:p>
        </p:txBody>
      </p:sp>
      <p:sp>
        <p:nvSpPr>
          <p:cNvPr name="TextBox 14" id="14"/>
          <p:cNvSpPr txBox="true"/>
          <p:nvPr/>
        </p:nvSpPr>
        <p:spPr>
          <a:xfrm>
            <a:off x="7264400" y="2425700"/>
            <a:ext cx="2654300" cy="508000"/>
          </a:xfrm>
          <a:prstGeom prst="rect">
            <a:avLst/>
          </a:prstGeom>
          <a:solidFill>
            <a:srgbClr val="000000">
              <a:alpha val="0"/>
            </a:srgbClr>
          </a:solidFill>
        </p:spPr>
        <p:txBody>
          <a:bodyPr anchor="ctr" rtlCol="false" rIns="0" lIns="0" tIns="0" bIns="0"/>
          <a:lstStyle/>
          <a:p>
            <a:pPr algn="ctr" indent="0">
              <a:lnSpc>
                <a:spcPct val="112500"/>
              </a:lnSpc>
              <a:defRPr/>
            </a:pPr>
            <a:r>
              <a:rPr lang="en"/>
              <a:t/>
            </a:r>
            <a:r>
              <a:rPr lang="en-US" sz="1600" b="true">
                <a:solidFill>
                  <a:srgbClr val="3838CE"/>
                </a:solidFill>
                <a:latin typeface="苹方-简"/>
              </a:rPr>
              <a:t>Regulatory Compliance and Standards</a:t>
            </a:r>
            <a:endParaRPr lang="en-US" sz="1100"/>
          </a:p>
        </p:txBody>
      </p:sp>
      <p:pic>
        <p:nvPicPr>
          <p:cNvPr name="Picture 15" id="15"/>
          <p:cNvPicPr>
            <a:picLocks noChangeAspect="true"/>
          </p:cNvPicPr>
          <p:nvPr/>
        </p:nvPicPr>
        <p:blipFill>
          <a:blip r:embed="rId4"/>
          <a:srcRect l="0" r="0"/>
          <a:stretch>
            <a:fillRect/>
          </a:stretch>
        </p:blipFill>
        <p:spPr>
          <a:xfrm rot="0">
            <a:off x="8229600" y="1511300"/>
            <a:ext cx="749300" cy="749300"/>
          </a:xfrm>
          <a:prstGeom prst="rect">
            <a:avLst/>
          </a:prstGeom>
        </p:spPr>
      </p:pic>
      <p:sp>
        <p:nvSpPr>
          <p:cNvPr name="TextBox 16" id="16"/>
          <p:cNvSpPr txBox="true"/>
          <p:nvPr/>
        </p:nvSpPr>
        <p:spPr>
          <a:xfrm>
            <a:off x="8229600" y="1638300"/>
            <a:ext cx="749300" cy="444500"/>
          </a:xfrm>
          <a:prstGeom prst="rect">
            <a:avLst/>
          </a:prstGeom>
          <a:solidFill>
            <a:srgbClr val="000000">
              <a:alpha val="0"/>
            </a:srgbClr>
          </a:solidFill>
        </p:spPr>
        <p:txBody>
          <a:bodyPr anchor="ctr" rtlCol="false" rIns="0" lIns="0" tIns="0" bIns="0"/>
          <a:lstStyle/>
          <a:p>
            <a:pPr algn="ctr" indent="0">
              <a:lnSpc>
                <a:spcPct val="113793"/>
              </a:lnSpc>
              <a:defRPr/>
            </a:pPr>
            <a:r>
              <a:rPr lang="en"/>
              <a:t/>
            </a:r>
            <a:r>
              <a:rPr lang="en-US" sz="2900" b="true">
                <a:solidFill>
                  <a:srgbClr val="000000"/>
                </a:solidFill>
                <a:latin typeface="苹方-简"/>
              </a:rPr>
              <a:t>03</a:t>
            </a:r>
            <a:endParaRPr lang="en-US" sz="1100"/>
          </a:p>
        </p:txBody>
      </p:sp>
      <p:sp>
        <p:nvSpPr>
          <p:cNvPr name="TextBox 17" id="17"/>
          <p:cNvSpPr txBox="true"/>
          <p:nvPr/>
        </p:nvSpPr>
        <p:spPr>
          <a:xfrm>
            <a:off x="7086600" y="3340100"/>
            <a:ext cx="2946400" cy="1460500"/>
          </a:xfrm>
          <a:prstGeom prst="rect">
            <a:avLst/>
          </a:prstGeom>
          <a:solidFill>
            <a:srgbClr val="000000">
              <a:alpha val="0"/>
            </a:srgbClr>
          </a:solidFill>
        </p:spPr>
        <p:txBody>
          <a:bodyPr anchor="ctr" rtlCol="false" rIns="0" lIns="0" tIns="0" bIns="0"/>
          <a:lstStyle/>
          <a:p>
            <a:pPr algn="ctr" indent="0">
              <a:lnSpc>
                <a:spcPct val="114285"/>
              </a:lnSpc>
              <a:defRPr/>
            </a:pPr>
            <a:r>
              <a:rPr lang="en"/>
              <a:t/>
            </a:r>
            <a:r>
              <a:rPr lang="en-US" sz="1400" b="false">
                <a:solidFill>
                  <a:srgbClr val="3838CE"/>
                </a:solidFill>
                <a:latin typeface="苹方-简"/>
              </a:rPr>
              <a:t>Adhering to evolving regulations and standards fosters responsible recycling practices, ensuring safety and environmental protection while enhancing corporate reputation in the battery industry.</a:t>
            </a:r>
            <a:endParaRPr lang="en-US"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1000" b="1000"/>
          <a:stretch>
            <a:fillRect/>
          </a:stretch>
        </p:blipFill>
        <p:spPr>
          <a:xfrm>
            <a:off x="215900" y="1600200"/>
            <a:ext cx="3022600" cy="1689100"/>
          </a:xfrm>
          <a:prstGeom prst="rect">
            <a:avLst/>
          </a:prstGeom>
        </p:spPr>
      </p:pic>
      <p:sp>
        <p:nvSpPr>
          <p:cNvPr name="TextBox 6" id="6"/>
          <p:cNvSpPr txBox="true"/>
          <p:nvPr/>
        </p:nvSpPr>
        <p:spPr>
          <a:xfrm>
            <a:off x="457200" y="3708400"/>
            <a:ext cx="2832100" cy="1257300"/>
          </a:xfrm>
          <a:prstGeom prst="rect">
            <a:avLst/>
          </a:prstGeom>
          <a:solidFill>
            <a:srgbClr val="000000">
              <a:alpha val="0"/>
            </a:srgbClr>
          </a:solidFill>
        </p:spPr>
        <p:txBody>
          <a:bodyPr anchor="ctr" rtlCol="false" rIns="0" lIns="0" tIns="0" bIns="0"/>
          <a:lstStyle/>
          <a:p>
            <a:pPr algn="ctr" indent="0">
              <a:lnSpc>
                <a:spcPct val="133333"/>
              </a:lnSpc>
              <a:defRPr/>
            </a:pPr>
            <a:r>
              <a:rPr lang="en"/>
              <a:t/>
            </a:r>
            <a:r>
              <a:rPr lang="en-US" sz="1200" b="false">
                <a:solidFill>
                  <a:srgbClr val="000000"/>
                </a:solidFill>
                <a:latin typeface="&quot;阿里巴巴普惠体 B&quot;"/>
              </a:rPr>
              <a:t>Ongoing research focuses on developing new materials, such as lithium-sulfur and sodium-ion, which aim to enhance energy density and reduce reliance on scarce resources like cobalt.</a:t>
            </a:r>
            <a:endParaRPr lang="en-US" sz="1100"/>
          </a:p>
        </p:txBody>
      </p:sp>
      <p:pic>
        <p:nvPicPr>
          <p:cNvPr name="Picture 7" id="7"/>
          <p:cNvPicPr>
            <a:picLocks noChangeAspect="true"/>
          </p:cNvPicPr>
          <p:nvPr/>
        </p:nvPicPr>
        <p:blipFill>
          <a:blip r:embed="rId5"/>
          <a:srcRect t="15000" b="15000"/>
          <a:stretch>
            <a:fillRect/>
          </a:stretch>
        </p:blipFill>
        <p:spPr>
          <a:xfrm>
            <a:off x="723900" y="2933700"/>
            <a:ext cx="2184400" cy="660400"/>
          </a:xfrm>
          <a:prstGeom prst="rect">
            <a:avLst/>
          </a:prstGeom>
        </p:spPr>
      </p:pic>
      <p:sp>
        <p:nvSpPr>
          <p:cNvPr name="TextBox 8" id="8"/>
          <p:cNvSpPr txBox="true"/>
          <p:nvPr/>
        </p:nvSpPr>
        <p:spPr>
          <a:xfrm>
            <a:off x="774700" y="3009900"/>
            <a:ext cx="2057400" cy="304800"/>
          </a:xfrm>
          <a:prstGeom prst="rect">
            <a:avLst/>
          </a:prstGeom>
          <a:solidFill>
            <a:srgbClr val="000000">
              <a:alpha val="0"/>
            </a:srgbClr>
          </a:solidFill>
        </p:spPr>
        <p:txBody>
          <a:bodyPr anchor="ctr" rtlCol="false" rIns="0" lIns="0" tIns="0" bIns="0"/>
          <a:lstStyle/>
          <a:p>
            <a:pPr algn="ctr" indent="0">
              <a:lnSpc>
                <a:spcPct val="110000"/>
              </a:lnSpc>
              <a:defRPr/>
            </a:pPr>
            <a:r>
              <a:rPr lang="en"/>
              <a:t/>
            </a:r>
            <a:r>
              <a:rPr lang="en-US" sz="1000" b="true">
                <a:solidFill>
                  <a:srgbClr val="000000"/>
                </a:solidFill>
                <a:latin typeface="Calibri"/>
              </a:rPr>
              <a:t>Innovative Battery Materials</a:t>
            </a:r>
            <a:endParaRPr lang="en-US" sz="1100"/>
          </a:p>
        </p:txBody>
      </p:sp>
      <p:pic>
        <p:nvPicPr>
          <p:cNvPr name="Picture 9" id="9"/>
          <p:cNvPicPr>
            <a:picLocks noChangeAspect="true"/>
          </p:cNvPicPr>
          <p:nvPr/>
        </p:nvPicPr>
        <p:blipFill>
          <a:blip r:embed="rId6"/>
          <a:srcRect l="2000" r="2000"/>
          <a:stretch>
            <a:fillRect/>
          </a:stretch>
        </p:blipFill>
        <p:spPr>
          <a:xfrm>
            <a:off x="3632200" y="1600200"/>
            <a:ext cx="3022600" cy="1689100"/>
          </a:xfrm>
          <a:prstGeom prst="rect">
            <a:avLst/>
          </a:prstGeom>
        </p:spPr>
      </p:pic>
      <p:sp>
        <p:nvSpPr>
          <p:cNvPr name="TextBox 10" id="10"/>
          <p:cNvSpPr txBox="true"/>
          <p:nvPr/>
        </p:nvSpPr>
        <p:spPr>
          <a:xfrm>
            <a:off x="3733800" y="3708400"/>
            <a:ext cx="2832100" cy="1257300"/>
          </a:xfrm>
          <a:prstGeom prst="rect">
            <a:avLst/>
          </a:prstGeom>
          <a:solidFill>
            <a:srgbClr val="000000">
              <a:alpha val="0"/>
            </a:srgbClr>
          </a:solidFill>
        </p:spPr>
        <p:txBody>
          <a:bodyPr anchor="ctr" rtlCol="false" rIns="0" lIns="0" tIns="0" bIns="0"/>
          <a:lstStyle/>
          <a:p>
            <a:pPr algn="ctr" indent="0">
              <a:lnSpc>
                <a:spcPct val="133333"/>
              </a:lnSpc>
              <a:defRPr/>
            </a:pPr>
            <a:r>
              <a:rPr lang="en"/>
              <a:t/>
            </a:r>
            <a:r>
              <a:rPr lang="en-US" sz="1200" b="false">
                <a:solidFill>
                  <a:srgbClr val="000000"/>
                </a:solidFill>
                <a:latin typeface="&quot;阿里巴巴普惠体 B&quot;"/>
              </a:rPr>
              <a:t>Emphasizing recycling and repurposing, research initiatives are exploring methods to reclaim valuable materials from used batteries, thereby minimizing waste and promoting sustainable resource management.</a:t>
            </a:r>
            <a:endParaRPr lang="en-US" sz="1100"/>
          </a:p>
        </p:txBody>
      </p:sp>
      <p:pic>
        <p:nvPicPr>
          <p:cNvPr name="Picture 11" id="11"/>
          <p:cNvPicPr>
            <a:picLocks noChangeAspect="true"/>
          </p:cNvPicPr>
          <p:nvPr/>
        </p:nvPicPr>
        <p:blipFill>
          <a:blip r:embed="rId5"/>
          <a:srcRect t="15000" b="15000"/>
          <a:stretch>
            <a:fillRect/>
          </a:stretch>
        </p:blipFill>
        <p:spPr>
          <a:xfrm>
            <a:off x="4127500" y="2933700"/>
            <a:ext cx="2184400" cy="660400"/>
          </a:xfrm>
          <a:prstGeom prst="rect">
            <a:avLst/>
          </a:prstGeom>
        </p:spPr>
      </p:pic>
      <p:sp>
        <p:nvSpPr>
          <p:cNvPr name="TextBox 12" id="12"/>
          <p:cNvSpPr txBox="true"/>
          <p:nvPr/>
        </p:nvSpPr>
        <p:spPr>
          <a:xfrm>
            <a:off x="4152900" y="3009900"/>
            <a:ext cx="2057400" cy="304800"/>
          </a:xfrm>
          <a:prstGeom prst="rect">
            <a:avLst/>
          </a:prstGeom>
          <a:solidFill>
            <a:srgbClr val="000000">
              <a:alpha val="0"/>
            </a:srgbClr>
          </a:solidFill>
        </p:spPr>
        <p:txBody>
          <a:bodyPr anchor="ctr" rtlCol="false" rIns="0" lIns="0" tIns="0" bIns="0"/>
          <a:lstStyle/>
          <a:p>
            <a:pPr algn="ctr" indent="0">
              <a:lnSpc>
                <a:spcPct val="110000"/>
              </a:lnSpc>
              <a:defRPr/>
            </a:pPr>
            <a:r>
              <a:rPr lang="en"/>
              <a:t/>
            </a:r>
            <a:r>
              <a:rPr lang="en-US" sz="1000" b="true">
                <a:solidFill>
                  <a:srgbClr val="000000"/>
                </a:solidFill>
                <a:latin typeface="Calibri"/>
              </a:rPr>
              <a:t>Circular Economy Practices</a:t>
            </a:r>
            <a:endParaRPr lang="en-US" sz="1100"/>
          </a:p>
        </p:txBody>
      </p:sp>
      <p:pic>
        <p:nvPicPr>
          <p:cNvPr name="Picture 13" id="13"/>
          <p:cNvPicPr>
            <a:picLocks noChangeAspect="true"/>
          </p:cNvPicPr>
          <p:nvPr/>
        </p:nvPicPr>
        <p:blipFill>
          <a:blip r:embed="rId7"/>
          <a:srcRect t="4000" b="4000"/>
          <a:stretch>
            <a:fillRect/>
          </a:stretch>
        </p:blipFill>
        <p:spPr>
          <a:xfrm>
            <a:off x="7048500" y="1600200"/>
            <a:ext cx="3022600" cy="1689100"/>
          </a:xfrm>
          <a:prstGeom prst="rect">
            <a:avLst/>
          </a:prstGeom>
        </p:spPr>
      </p:pic>
      <p:sp>
        <p:nvSpPr>
          <p:cNvPr name="TextBox 14" id="14"/>
          <p:cNvSpPr txBox="true"/>
          <p:nvPr/>
        </p:nvSpPr>
        <p:spPr>
          <a:xfrm>
            <a:off x="7162800" y="3708400"/>
            <a:ext cx="2832100" cy="1460500"/>
          </a:xfrm>
          <a:prstGeom prst="rect">
            <a:avLst/>
          </a:prstGeom>
          <a:solidFill>
            <a:srgbClr val="000000">
              <a:alpha val="0"/>
            </a:srgbClr>
          </a:solidFill>
        </p:spPr>
        <p:txBody>
          <a:bodyPr anchor="ctr" rtlCol="false" rIns="0" lIns="0" tIns="0" bIns="0"/>
          <a:lstStyle/>
          <a:p>
            <a:pPr algn="ctr" indent="0">
              <a:lnSpc>
                <a:spcPct val="133333"/>
              </a:lnSpc>
              <a:defRPr/>
            </a:pPr>
            <a:r>
              <a:rPr lang="en"/>
              <a:t/>
            </a:r>
            <a:r>
              <a:rPr lang="en-US" sz="1200" b="false">
                <a:solidFill>
                  <a:srgbClr val="000000"/>
                </a:solidFill>
                <a:latin typeface="&quot;阿里巴巴普惠体 B&quot;"/>
              </a:rPr>
              <a:t>The application of artificial intelligence in battery research is advancing predictive analytics for performance optimization, enabling smarter designs and more efficient manufacturing processes in the industry.</a:t>
            </a:r>
            <a:endParaRPr lang="en-US" sz="1100"/>
          </a:p>
        </p:txBody>
      </p:sp>
      <p:pic>
        <p:nvPicPr>
          <p:cNvPr name="Picture 15" id="15"/>
          <p:cNvPicPr>
            <a:picLocks noChangeAspect="true"/>
          </p:cNvPicPr>
          <p:nvPr/>
        </p:nvPicPr>
        <p:blipFill>
          <a:blip r:embed="rId5"/>
          <a:srcRect t="15000" b="15000"/>
          <a:stretch>
            <a:fillRect/>
          </a:stretch>
        </p:blipFill>
        <p:spPr>
          <a:xfrm>
            <a:off x="7556500" y="2933700"/>
            <a:ext cx="2184400" cy="660400"/>
          </a:xfrm>
          <a:prstGeom prst="rect">
            <a:avLst/>
          </a:prstGeom>
        </p:spPr>
      </p:pic>
      <p:sp>
        <p:nvSpPr>
          <p:cNvPr name="TextBox 16" id="16"/>
          <p:cNvSpPr txBox="true"/>
          <p:nvPr/>
        </p:nvSpPr>
        <p:spPr>
          <a:xfrm>
            <a:off x="7620000" y="3009900"/>
            <a:ext cx="2057400" cy="304800"/>
          </a:xfrm>
          <a:prstGeom prst="rect">
            <a:avLst/>
          </a:prstGeom>
          <a:solidFill>
            <a:srgbClr val="000000">
              <a:alpha val="0"/>
            </a:srgbClr>
          </a:solidFill>
        </p:spPr>
        <p:txBody>
          <a:bodyPr anchor="ctr" rtlCol="false" rIns="0" lIns="0" tIns="0" bIns="0"/>
          <a:lstStyle/>
          <a:p>
            <a:pPr algn="ctr" indent="0">
              <a:lnSpc>
                <a:spcPct val="110000"/>
              </a:lnSpc>
              <a:defRPr/>
            </a:pPr>
            <a:r>
              <a:rPr lang="en"/>
              <a:t/>
            </a:r>
            <a:r>
              <a:rPr lang="en-US" sz="1000" b="true">
                <a:solidFill>
                  <a:srgbClr val="000000"/>
                </a:solidFill>
                <a:latin typeface="Calibri"/>
              </a:rPr>
              <a:t>Integration of AI Technologies</a:t>
            </a:r>
            <a:endParaRPr lang="en-US" sz="1100"/>
          </a:p>
        </p:txBody>
      </p:sp>
      <p:sp>
        <p:nvSpPr>
          <p:cNvPr name="TextBox 17" id="17"/>
          <p:cNvSpPr txBox="true"/>
          <p:nvPr/>
        </p:nvSpPr>
        <p:spPr>
          <a:xfrm>
            <a:off x="355600" y="304800"/>
            <a:ext cx="9474200" cy="393700"/>
          </a:xfrm>
          <a:prstGeom prst="rect">
            <a:avLst/>
          </a:prstGeom>
          <a:solidFill>
            <a:srgbClr val="000000">
              <a:alpha val="0"/>
            </a:srgbClr>
          </a:solidFill>
        </p:spPr>
        <p:txBody>
          <a:bodyPr anchor="ctr" rtlCol="false" rIns="0" lIns="0" tIns="0" bIns="0"/>
          <a:lstStyle/>
          <a:p>
            <a:pPr algn="ctr" indent="0">
              <a:lnSpc>
                <a:spcPct val="111538"/>
              </a:lnSpc>
              <a:defRPr/>
            </a:pPr>
            <a:r>
              <a:rPr lang="en"/>
              <a:t/>
            </a:r>
            <a:r>
              <a:rPr lang="en-US" sz="2600" b="true">
                <a:solidFill>
                  <a:srgbClr val="3838CE"/>
                </a:solidFill>
                <a:latin typeface="苹方-简"/>
              </a:rPr>
              <a:t>Research Directions and Industry Investments</a:t>
            </a:r>
            <a:endParaRPr lang="en-US"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0" y="0"/>
            <a:ext cx="10375900" cy="5854700"/>
          </a:xfrm>
          <a:prstGeom prst="roundRect">
            <a:avLst>
              <a:gd name="adj" fmla="val 3470"/>
            </a:avLst>
          </a:prstGeom>
          <a:solidFill>
            <a:srgbClr val="000000">
              <a:alpha val="0"/>
            </a:srgbClr>
          </a:solidFill>
        </p:spPr>
      </p:sp>
      <p:pic>
        <p:nvPicPr>
          <p:cNvPr name="Picture 3" id="3"/>
          <p:cNvPicPr>
            <a:picLocks noChangeAspect="true"/>
          </p:cNvPicPr>
          <p:nvPr/>
        </p:nvPicPr>
        <p:blipFill>
          <a:blip r:embed="rId2"/>
          <a:srcRect l="1000" r="1000"/>
          <a:stretch>
            <a:fillRect/>
          </a:stretch>
        </p:blipFill>
        <p:spPr>
          <a:xfrm>
            <a:off x="7645400" y="4279900"/>
            <a:ext cx="1943100" cy="1168400"/>
          </a:xfrm>
          <a:prstGeom prst="rect">
            <a:avLst/>
          </a:prstGeom>
        </p:spPr>
      </p:pic>
      <p:pic>
        <p:nvPicPr>
          <p:cNvPr name="Picture 4" id="4"/>
          <p:cNvPicPr>
            <a:picLocks noChangeAspect="true"/>
          </p:cNvPicPr>
          <p:nvPr/>
        </p:nvPicPr>
        <p:blipFill>
          <a:blip r:embed="rId3"/>
          <a:srcRect t="1000" b="1000"/>
          <a:stretch>
            <a:fillRect/>
          </a:stretch>
        </p:blipFill>
        <p:spPr>
          <a:xfrm>
            <a:off x="0" y="0"/>
            <a:ext cx="10388600" cy="5854700"/>
          </a:xfrm>
          <a:prstGeom prst="rect">
            <a:avLst/>
          </a:prstGeom>
        </p:spPr>
      </p:pic>
      <p:pic>
        <p:nvPicPr>
          <p:cNvPr name="Picture 5" id="5"/>
          <p:cNvPicPr>
            <a:picLocks noChangeAspect="true"/>
          </p:cNvPicPr>
          <p:nvPr/>
        </p:nvPicPr>
        <p:blipFill>
          <a:blip r:embed="rId4"/>
          <a:srcRect t="2000" b="2000"/>
          <a:stretch>
            <a:fillRect/>
          </a:stretch>
        </p:blipFill>
        <p:spPr>
          <a:xfrm>
            <a:off x="0" y="0"/>
            <a:ext cx="10388600" cy="5854700"/>
          </a:xfrm>
          <a:prstGeom prst="rect">
            <a:avLst/>
          </a:prstGeom>
        </p:spPr>
      </p:pic>
      <p:sp>
        <p:nvSpPr>
          <p:cNvPr name="TextBox 6" id="6"/>
          <p:cNvSpPr txBox="true"/>
          <p:nvPr/>
        </p:nvSpPr>
        <p:spPr>
          <a:xfrm>
            <a:off x="1003300" y="1485900"/>
            <a:ext cx="5816600" cy="4826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3200" b="true">
                <a:solidFill>
                  <a:srgbClr val="3838CE"/>
                </a:solidFill>
                <a:latin typeface="苹方-简"/>
              </a:rPr>
              <a:t>Thank You</a:t>
            </a:r>
            <a:endParaRPr lang="en-US" sz="1100"/>
          </a:p>
        </p:txBody>
      </p:sp>
      <p:sp>
        <p:nvSpPr>
          <p:cNvPr name="TextBox 7" id="7"/>
          <p:cNvSpPr txBox="true"/>
          <p:nvPr/>
        </p:nvSpPr>
        <p:spPr>
          <a:xfrm>
            <a:off x="1003300" y="2908300"/>
            <a:ext cx="5816600" cy="368300"/>
          </a:xfrm>
          <a:prstGeom prst="rect">
            <a:avLst/>
          </a:prstGeom>
          <a:solidFill>
            <a:srgbClr val="000000">
              <a:alpha val="0"/>
            </a:srgbClr>
          </a:solidFill>
        </p:spPr>
        <p:txBody>
          <a:bodyPr anchor="ctr" rtlCol="false" rIns="0" lIns="0" tIns="0" bIns="0"/>
          <a:lstStyle/>
          <a:p>
            <a:pPr algn="l" indent="0">
              <a:lnSpc>
                <a:spcPct val="112500"/>
              </a:lnSpc>
              <a:defRPr/>
            </a:pPr>
            <a:r>
              <a:rPr lang="en"/>
              <a:t/>
            </a:r>
            <a:r>
              <a:rPr lang="en-US" sz="2400" b="false">
                <a:solidFill>
                  <a:srgbClr val="3838CE"/>
                </a:solidFill>
                <a:latin typeface="苹方-简"/>
              </a:rPr>
              <a:t>Contact:popai@example.com</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